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Trebuchet MS" panose="020B0603020202020204" pitchFamily="34" charset="0"/>
      <p:regular r:id="rId30"/>
      <p:bold r:id="rId31"/>
      <p:italic r:id="rId32"/>
      <p:boldItalic r:id="rId33"/>
    </p:embeddedFont>
    <p:embeddedFont>
      <p:font typeface="Gill Sans" panose="020B0604020202020204" charset="0"/>
      <p:regular r:id="rId34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9013CD-95C0-4015-8712-0A665C682105}">
  <a:tblStyle styleId="{469013CD-95C0-4015-8712-0A665C6821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6752" autoAdjust="0"/>
  </p:normalViewPr>
  <p:slideViewPr>
    <p:cSldViewPr snapToGrid="0">
      <p:cViewPr varScale="1">
        <p:scale>
          <a:sx n="55" d="100"/>
          <a:sy n="55" d="100"/>
        </p:scale>
        <p:origin x="1836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13ec7550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213ec7550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2138a375d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2138a375d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2138a375d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2138a375d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138a375d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2138a375d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2138a375d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2138a375d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2138a375d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2138a375d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36f4d073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36f4d073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2138a375d7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2138a375d7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2138a375d7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2138a375d7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2138a375d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2138a375d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0205be2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40205be2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2138a375d7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2138a375d7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2138a375d7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2138a375d7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2138a375d7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2138a375d7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2138a375d7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2138a375d7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2138a375d7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2138a375d7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40205be258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40205be258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2138a375d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2138a375d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2138a375d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2138a375d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0205be2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40205be25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0205be258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0205be258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36f4d073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36f4d073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0205be25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0205be258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0205be258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40205be258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36f4d073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436f4d073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13ec7550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213ec7550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0"/>
            <a:ext cx="9144000" cy="273900"/>
          </a:xfrm>
          <a:prstGeom prst="rect">
            <a:avLst/>
          </a:prstGeom>
          <a:solidFill>
            <a:srgbClr val="A5A5A5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Systematic Study of Recent Smart Contract Security Vulnerabilities</a:t>
            </a:r>
            <a:endParaRPr sz="11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2"/>
          <p:cNvSpPr/>
          <p:nvPr/>
        </p:nvSpPr>
        <p:spPr>
          <a:xfrm>
            <a:off x="0" y="0"/>
            <a:ext cx="9144000" cy="273900"/>
          </a:xfrm>
          <a:prstGeom prst="rect">
            <a:avLst/>
          </a:prstGeom>
          <a:solidFill>
            <a:srgbClr val="A5A5A5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Systematic Study of Recent Smart Contract Security Vulnerabilities</a:t>
            </a:r>
            <a:endParaRPr sz="11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rtl="0"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rtl="0"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ctr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42900" algn="ctr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23850" algn="ctr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0" y="0"/>
            <a:ext cx="9144000" cy="273900"/>
          </a:xfrm>
          <a:prstGeom prst="rect">
            <a:avLst/>
          </a:prstGeom>
          <a:solidFill>
            <a:srgbClr val="A5A5A5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Times New Roman"/>
              <a:buNone/>
            </a:pPr>
            <a:r>
              <a:rPr lang="en" sz="1400" b="0" i="0" u="none" strike="noStrike" cap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Systematic Study of Recent Smart Contract Security Vulnerabilities</a:t>
            </a:r>
            <a:endParaRPr sz="11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0"/>
            <a:ext cx="9144000" cy="273900"/>
          </a:xfrm>
          <a:prstGeom prst="rect">
            <a:avLst/>
          </a:prstGeom>
          <a:solidFill>
            <a:srgbClr val="A5A5A5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Systematic Study of Recent Smart Contract Security Vulnerabilities</a:t>
            </a:r>
            <a:endParaRPr sz="11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 New Roman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0"/>
            <a:ext cx="9144000" cy="273900"/>
          </a:xfrm>
          <a:prstGeom prst="rect">
            <a:avLst/>
          </a:prstGeom>
          <a:solidFill>
            <a:srgbClr val="A5A5A5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Systematic Study of Recent Smart Contract Security Vulnerabilities</a:t>
            </a:r>
            <a:endParaRPr sz="11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0" y="0"/>
            <a:ext cx="9144000" cy="273900"/>
          </a:xfrm>
          <a:prstGeom prst="rect">
            <a:avLst/>
          </a:prstGeom>
          <a:solidFill>
            <a:srgbClr val="A5A5A5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Systematic Study of Recent Smart Contract Security Vulnerabilities</a:t>
            </a:r>
            <a:endParaRPr sz="11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0" y="0"/>
            <a:ext cx="9144000" cy="273900"/>
          </a:xfrm>
          <a:prstGeom prst="rect">
            <a:avLst/>
          </a:prstGeom>
          <a:solidFill>
            <a:srgbClr val="A5A5A5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Systematic Study of Recent Smart Contract Security Vulnerabilities</a:t>
            </a:r>
            <a:endParaRPr sz="11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0" y="0"/>
            <a:ext cx="9144000" cy="273900"/>
          </a:xfrm>
          <a:prstGeom prst="rect">
            <a:avLst/>
          </a:prstGeom>
          <a:solidFill>
            <a:srgbClr val="A5A5A5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Systematic Study of Recent Smart Contract Security Vulnerabilities</a:t>
            </a:r>
            <a:endParaRPr sz="11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0" y="0"/>
            <a:ext cx="9144000" cy="273900"/>
          </a:xfrm>
          <a:prstGeom prst="rect">
            <a:avLst/>
          </a:prstGeom>
          <a:solidFill>
            <a:srgbClr val="A5A5A5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Systematic Study of Recent Smart Contract Security Vulnerabilities</a:t>
            </a:r>
            <a:endParaRPr sz="11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imes New Roman"/>
              <a:buNone/>
              <a:defRPr sz="3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gPgMW_kheFU&amp;ab_channel=FuzzingLabs-PatrickVentuzelo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ctrTitle"/>
          </p:nvPr>
        </p:nvSpPr>
        <p:spPr>
          <a:xfrm>
            <a:off x="311708" y="208050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Gill Sans"/>
                <a:ea typeface="Gill Sans"/>
                <a:cs typeface="Gill Sans"/>
                <a:sym typeface="Gill Sans"/>
              </a:rPr>
              <a:t>Demystifying Exploitable Bugs in </a:t>
            </a:r>
            <a:endParaRPr sz="36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Gill Sans"/>
                <a:ea typeface="Gill Sans"/>
                <a:cs typeface="Gill Sans"/>
                <a:sym typeface="Gill Sans"/>
              </a:rPr>
              <a:t>Smart Contracts</a:t>
            </a:r>
            <a:endParaRPr sz="36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311700" y="2435650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00">
                <a:latin typeface="Gill Sans"/>
                <a:ea typeface="Gill Sans"/>
                <a:cs typeface="Gill Sans"/>
                <a:sym typeface="Gill Sans"/>
              </a:rPr>
              <a:t>Zhuo Zhang, </a:t>
            </a:r>
            <a:r>
              <a:rPr lang="en" sz="2200" i="1" u="sng">
                <a:latin typeface="Gill Sans"/>
                <a:ea typeface="Gill Sans"/>
                <a:cs typeface="Gill Sans"/>
                <a:sym typeface="Gill Sans"/>
              </a:rPr>
              <a:t>Brian Zhang</a:t>
            </a:r>
            <a:r>
              <a:rPr lang="en" sz="2200">
                <a:latin typeface="Gill Sans"/>
                <a:ea typeface="Gill Sans"/>
                <a:cs typeface="Gill Sans"/>
                <a:sym typeface="Gill Sans"/>
              </a:rPr>
              <a:t>, Wen Xu, Zhiqiang Lin</a:t>
            </a:r>
            <a:endParaRPr sz="22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317400"/>
            <a:ext cx="2798573" cy="7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5072" y="3207237"/>
            <a:ext cx="2614079" cy="92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0100" y="4293180"/>
            <a:ext cx="2614075" cy="660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4180" y="3207225"/>
            <a:ext cx="1276995" cy="925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6"/>
          <p:cNvGrpSpPr/>
          <p:nvPr/>
        </p:nvGrpSpPr>
        <p:grpSpPr>
          <a:xfrm>
            <a:off x="5221176" y="4312400"/>
            <a:ext cx="2476950" cy="622378"/>
            <a:chOff x="5440876" y="4406675"/>
            <a:chExt cx="2476950" cy="622378"/>
          </a:xfrm>
        </p:grpSpPr>
        <p:pic>
          <p:nvPicPr>
            <p:cNvPr id="113" name="Google Shape;113;p16"/>
            <p:cNvPicPr preferRelativeResize="0"/>
            <p:nvPr/>
          </p:nvPicPr>
          <p:blipFill rotWithShape="1">
            <a:blip r:embed="rId7">
              <a:alphaModFix/>
            </a:blip>
            <a:srcRect t="50517" b="4"/>
            <a:stretch/>
          </p:blipFill>
          <p:spPr>
            <a:xfrm>
              <a:off x="6055075" y="4406678"/>
              <a:ext cx="1862751" cy="622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6"/>
            <p:cNvPicPr preferRelativeResize="0"/>
            <p:nvPr/>
          </p:nvPicPr>
          <p:blipFill rotWithShape="1">
            <a:blip r:embed="rId7">
              <a:alphaModFix/>
            </a:blip>
            <a:srcRect l="33677" r="33350" b="50521"/>
            <a:stretch/>
          </p:blipFill>
          <p:spPr>
            <a:xfrm>
              <a:off x="5440876" y="4406675"/>
              <a:ext cx="614201" cy="622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7525" y="513075"/>
            <a:ext cx="2124774" cy="4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8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Code4rena is a highly reputable audit contest platform, specificized for Web 3.0 auditing.</a:t>
            </a:r>
            <a:endParaRPr/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000" y="1973525"/>
            <a:ext cx="33832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0078" y="2023113"/>
            <a:ext cx="316992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550" y="2973850"/>
            <a:ext cx="3516172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8425" y="2973850"/>
            <a:ext cx="3213201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550" y="3974180"/>
            <a:ext cx="7834902" cy="64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8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Code4rena is a highly reputable audit contest platform, specificized for Web 3.0 auditing.</a:t>
            </a:r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body" idx="1"/>
          </p:nvPr>
        </p:nvSpPr>
        <p:spPr>
          <a:xfrm>
            <a:off x="311700" y="2058350"/>
            <a:ext cx="8520600" cy="68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We also investigated 44 real-world exploits.</a:t>
            </a:r>
            <a:endParaRPr/>
          </a:p>
        </p:txBody>
      </p:sp>
      <p:sp>
        <p:nvSpPr>
          <p:cNvPr id="242" name="Google Shape;242;p26"/>
          <p:cNvSpPr txBox="1"/>
          <p:nvPr/>
        </p:nvSpPr>
        <p:spPr>
          <a:xfrm>
            <a:off x="311700" y="2679175"/>
            <a:ext cx="8433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Our study covers vulnerabilities discovered between the years 2021 and 2022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RQ1: How effective are the existing tools?</a:t>
            </a:r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2845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 i="1"/>
              <a:t>Tools under investigation</a:t>
            </a:r>
            <a:r>
              <a:rPr lang="en" sz="1800"/>
              <a:t>: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Fuzzing (10)</a:t>
            </a:r>
            <a:endParaRPr sz="1200"/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Static Analysis (12)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Formal Verification (5)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Symbolic Execution (10)</a:t>
            </a:r>
            <a:endParaRPr sz="1800"/>
          </a:p>
        </p:txBody>
      </p:sp>
      <p:sp>
        <p:nvSpPr>
          <p:cNvPr id="249" name="Google Shape;249;p27"/>
          <p:cNvSpPr txBox="1">
            <a:spLocks noGrp="1"/>
          </p:cNvSpPr>
          <p:nvPr>
            <p:ph type="body" idx="2"/>
          </p:nvPr>
        </p:nvSpPr>
        <p:spPr>
          <a:xfrm>
            <a:off x="4507675" y="1152475"/>
            <a:ext cx="43245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1"/>
              <a:t>Testing Oracles</a:t>
            </a:r>
            <a:r>
              <a:rPr lang="en" sz="1800"/>
              <a:t> used by existing works: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Reentrancy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Uninitialized Variables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Integer overflow/underflow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Misusing 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tx.origin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Precision Loss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Ether Freezing / Leak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…</a:t>
            </a:r>
            <a:endParaRPr sz="1800"/>
          </a:p>
        </p:txBody>
      </p:sp>
      <p:sp>
        <p:nvSpPr>
          <p:cNvPr id="250" name="Google Shape;250;p27"/>
          <p:cNvSpPr txBox="1"/>
          <p:nvPr/>
        </p:nvSpPr>
        <p:spPr>
          <a:xfrm>
            <a:off x="598200" y="4134600"/>
            <a:ext cx="3426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Cannot detect </a:t>
            </a:r>
            <a:r>
              <a:rPr lang="en" sz="2000" u="sng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functional bugs</a:t>
            </a:r>
            <a:r>
              <a:rPr lang="en" sz="20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!</a:t>
            </a:r>
            <a:endParaRPr sz="2000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605675" y="4566175"/>
            <a:ext cx="3522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* Functional bugs are violations of project business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 of a smart contract functional bug</a:t>
            </a:r>
            <a:endParaRPr/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89528"/>
            <a:ext cx="4195724" cy="19202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8" name="Google Shape;2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2" y="2968675"/>
            <a:ext cx="4205326" cy="19202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9" name="Google Shape;259;p28"/>
          <p:cNvSpPr txBox="1"/>
          <p:nvPr/>
        </p:nvSpPr>
        <p:spPr>
          <a:xfrm>
            <a:off x="464675" y="3844850"/>
            <a:ext cx="3722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No existing tools are able to identify this kind of bug.</a:t>
            </a:r>
            <a:endParaRPr sz="1800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60" name="Google Shape;260;p28"/>
          <p:cNvGrpSpPr/>
          <p:nvPr/>
        </p:nvGrpSpPr>
        <p:grpSpPr>
          <a:xfrm>
            <a:off x="4507475" y="1672675"/>
            <a:ext cx="2167200" cy="1296000"/>
            <a:chOff x="4507475" y="1672675"/>
            <a:chExt cx="2167200" cy="1296000"/>
          </a:xfrm>
        </p:grpSpPr>
        <p:sp>
          <p:nvSpPr>
            <p:cNvPr id="261" name="Google Shape;261;p28"/>
            <p:cNvSpPr txBox="1"/>
            <p:nvPr/>
          </p:nvSpPr>
          <p:spPr>
            <a:xfrm>
              <a:off x="4696850" y="1672675"/>
              <a:ext cx="18762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980000"/>
                  </a:solidFill>
                  <a:latin typeface="Gill Sans"/>
                  <a:ea typeface="Gill Sans"/>
                  <a:cs typeface="Gill Sans"/>
                  <a:sym typeface="Gill Sans"/>
                </a:rPr>
                <a:t>wrong multiplier</a:t>
              </a:r>
              <a:endParaRPr sz="1900">
                <a:solidFill>
                  <a:srgbClr val="98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262" name="Google Shape;262;p28"/>
            <p:cNvCxnSpPr>
              <a:endCxn id="258" idx="0"/>
            </p:cNvCxnSpPr>
            <p:nvPr/>
          </p:nvCxnSpPr>
          <p:spPr>
            <a:xfrm>
              <a:off x="4507475" y="2149675"/>
              <a:ext cx="2167200" cy="819000"/>
            </a:xfrm>
            <a:prstGeom prst="bentConnector2">
              <a:avLst/>
            </a:prstGeom>
            <a:noFill/>
            <a:ln w="19050" cap="flat" cmpd="sng">
              <a:solidFill>
                <a:srgbClr val="98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263" name="Google Shape;263;p28"/>
          <p:cNvSpPr/>
          <p:nvPr/>
        </p:nvSpPr>
        <p:spPr>
          <a:xfrm>
            <a:off x="3264725" y="2149675"/>
            <a:ext cx="508200" cy="422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8"/>
          <p:cNvSpPr/>
          <p:nvPr/>
        </p:nvSpPr>
        <p:spPr>
          <a:xfrm>
            <a:off x="7544250" y="3934450"/>
            <a:ext cx="508200" cy="422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8"/>
          <p:cNvSpPr/>
          <p:nvPr/>
        </p:nvSpPr>
        <p:spPr>
          <a:xfrm>
            <a:off x="2373925" y="2213200"/>
            <a:ext cx="259800" cy="247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RQ1: How effective are the existing tools?</a:t>
            </a:r>
            <a:endParaRPr/>
          </a:p>
        </p:txBody>
      </p:sp>
      <p:sp>
        <p:nvSpPr>
          <p:cNvPr id="271" name="Google Shape;271;p29"/>
          <p:cNvSpPr txBox="1"/>
          <p:nvPr/>
        </p:nvSpPr>
        <p:spPr>
          <a:xfrm>
            <a:off x="108138" y="4327575"/>
            <a:ext cx="3108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Code4rena Bugs (341)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2" name="Google Shape;272;p29"/>
          <p:cNvSpPr txBox="1"/>
          <p:nvPr/>
        </p:nvSpPr>
        <p:spPr>
          <a:xfrm>
            <a:off x="3199863" y="4327575"/>
            <a:ext cx="3108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Real-world Exploits (44)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3" name="Google Shape;2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88" y="1182825"/>
            <a:ext cx="2944137" cy="283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700" y="1128713"/>
            <a:ext cx="3000375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0277" y="1388400"/>
            <a:ext cx="24981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0277" y="2076450"/>
            <a:ext cx="24981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9"/>
          <p:cNvSpPr txBox="1"/>
          <p:nvPr/>
        </p:nvSpPr>
        <p:spPr>
          <a:xfrm>
            <a:off x="483975" y="1511850"/>
            <a:ext cx="12243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70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(20.5%)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1490450" y="2708125"/>
            <a:ext cx="12243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271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(79.5%)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9" name="Google Shape;279;p29"/>
          <p:cNvSpPr txBox="1"/>
          <p:nvPr/>
        </p:nvSpPr>
        <p:spPr>
          <a:xfrm>
            <a:off x="4717575" y="2708125"/>
            <a:ext cx="12243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35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(79.5%)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0" name="Google Shape;280;p29"/>
          <p:cNvSpPr txBox="1"/>
          <p:nvPr/>
        </p:nvSpPr>
        <p:spPr>
          <a:xfrm>
            <a:off x="3606700" y="1511838"/>
            <a:ext cx="12243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(20.5%)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1" name="Google Shape;281;p29"/>
          <p:cNvSpPr txBox="1"/>
          <p:nvPr/>
        </p:nvSpPr>
        <p:spPr>
          <a:xfrm>
            <a:off x="6460275" y="1389750"/>
            <a:ext cx="249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Machine Auditable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2" name="Google Shape;282;p29"/>
          <p:cNvSpPr txBox="1"/>
          <p:nvPr/>
        </p:nvSpPr>
        <p:spPr>
          <a:xfrm>
            <a:off x="6460275" y="2077800"/>
            <a:ext cx="249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Machine Unauditable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3" name="Google Shape;283;p29"/>
          <p:cNvSpPr txBox="1"/>
          <p:nvPr/>
        </p:nvSpPr>
        <p:spPr>
          <a:xfrm>
            <a:off x="6209175" y="2708125"/>
            <a:ext cx="30003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Times New Roman"/>
                <a:ea typeface="Times New Roman"/>
                <a:cs typeface="Times New Roman"/>
                <a:sym typeface="Times New Roman"/>
              </a:rPr>
              <a:t>Finding:</a:t>
            </a:r>
            <a:endParaRPr sz="21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Around</a:t>
            </a:r>
            <a:r>
              <a:rPr lang="en" sz="2100" b="1">
                <a:latin typeface="Times New Roman"/>
                <a:ea typeface="Times New Roman"/>
                <a:cs typeface="Times New Roman"/>
                <a:sym typeface="Times New Roman"/>
              </a:rPr>
              <a:t> 80% </a:t>
            </a: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of exploits cannot be detected by existing tools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RQ2: Machine Unauditable Bugs</a:t>
            </a:r>
            <a:endParaRPr/>
          </a:p>
        </p:txBody>
      </p:sp>
      <p:sp>
        <p:nvSpPr>
          <p:cNvPr id="289" name="Google Shape;289;p30"/>
          <p:cNvSpPr txBox="1"/>
          <p:nvPr/>
        </p:nvSpPr>
        <p:spPr>
          <a:xfrm>
            <a:off x="311700" y="1262150"/>
            <a:ext cx="775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Of the Machine Unauditable Bugs, what are the categories and distributions?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0" name="Google Shape;290;p30"/>
          <p:cNvSpPr txBox="1"/>
          <p:nvPr/>
        </p:nvSpPr>
        <p:spPr>
          <a:xfrm>
            <a:off x="1851650" y="2063850"/>
            <a:ext cx="790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We find that there are 7 such categories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RQ2: Machine Unauditable Bugs</a:t>
            </a:r>
            <a:endParaRPr/>
          </a:p>
        </p:txBody>
      </p:sp>
      <p:sp>
        <p:nvSpPr>
          <p:cNvPr id="296" name="Google Shape;296;p31"/>
          <p:cNvSpPr txBox="1"/>
          <p:nvPr/>
        </p:nvSpPr>
        <p:spPr>
          <a:xfrm>
            <a:off x="311700" y="1244550"/>
            <a:ext cx="4934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Price Oracle Manipulation (</a:t>
            </a:r>
            <a:r>
              <a:rPr lang="en" sz="1800" b="1">
                <a:solidFill>
                  <a:srgbClr val="548235"/>
                </a:solidFill>
                <a:latin typeface="Gill Sans"/>
                <a:ea typeface="Gill Sans"/>
                <a:cs typeface="Gill Sans"/>
                <a:sym typeface="Gill Sans"/>
              </a:rPr>
              <a:t>16, 5.8%</a:t>
            </a:r>
            <a:r>
              <a:rPr lang="en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97" name="Google Shape;2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425" y="1354013"/>
            <a:ext cx="4480560" cy="314759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1"/>
          <p:cNvSpPr txBox="1"/>
          <p:nvPr/>
        </p:nvSpPr>
        <p:spPr>
          <a:xfrm>
            <a:off x="7126850" y="1160075"/>
            <a:ext cx="787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48235"/>
                </a:solidFill>
                <a:latin typeface="Gill Sans"/>
                <a:ea typeface="Gill Sans"/>
                <a:cs typeface="Gill Sans"/>
                <a:sym typeface="Gill Sans"/>
              </a:rPr>
              <a:t>5.8%</a:t>
            </a:r>
            <a:endParaRPr sz="1800">
              <a:solidFill>
                <a:srgbClr val="548235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99" name="Google Shape;299;p31"/>
          <p:cNvGrpSpPr/>
          <p:nvPr/>
        </p:nvGrpSpPr>
        <p:grpSpPr>
          <a:xfrm>
            <a:off x="2504102" y="1723850"/>
            <a:ext cx="992127" cy="1917582"/>
            <a:chOff x="2504102" y="1723850"/>
            <a:chExt cx="992127" cy="1917582"/>
          </a:xfrm>
        </p:grpSpPr>
        <p:grpSp>
          <p:nvGrpSpPr>
            <p:cNvPr id="300" name="Google Shape;300;p31"/>
            <p:cNvGrpSpPr/>
            <p:nvPr/>
          </p:nvGrpSpPr>
          <p:grpSpPr>
            <a:xfrm>
              <a:off x="2504102" y="2249353"/>
              <a:ext cx="992127" cy="1392080"/>
              <a:chOff x="1931288" y="983075"/>
              <a:chExt cx="1176900" cy="1679025"/>
            </a:xfrm>
          </p:grpSpPr>
          <p:sp>
            <p:nvSpPr>
              <p:cNvPr id="301" name="Google Shape;301;p31"/>
              <p:cNvSpPr/>
              <p:nvPr/>
            </p:nvSpPr>
            <p:spPr>
              <a:xfrm>
                <a:off x="1931288" y="1485200"/>
                <a:ext cx="1176900" cy="1176900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E69138"/>
                  </a:highlight>
                </a:endParaRPr>
              </a:p>
            </p:txBody>
          </p:sp>
          <p:grpSp>
            <p:nvGrpSpPr>
              <p:cNvPr id="302" name="Google Shape;302;p31"/>
              <p:cNvGrpSpPr/>
              <p:nvPr/>
            </p:nvGrpSpPr>
            <p:grpSpPr>
              <a:xfrm>
                <a:off x="1931288" y="983075"/>
                <a:ext cx="1176900" cy="1427963"/>
                <a:chOff x="1931288" y="983075"/>
                <a:chExt cx="1176900" cy="1427963"/>
              </a:xfrm>
            </p:grpSpPr>
            <p:sp>
              <p:nvSpPr>
                <p:cNvPr id="303" name="Google Shape;303;p31"/>
                <p:cNvSpPr/>
                <p:nvPr/>
              </p:nvSpPr>
              <p:spPr>
                <a:xfrm>
                  <a:off x="1931288" y="1234138"/>
                  <a:ext cx="1176900" cy="1176900"/>
                </a:xfrm>
                <a:prstGeom prst="ellipse">
                  <a:avLst/>
                </a:prstGeom>
                <a:solidFill>
                  <a:srgbClr val="00FF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E69138"/>
                    </a:highlight>
                  </a:endParaRPr>
                </a:p>
              </p:txBody>
            </p:sp>
            <p:grpSp>
              <p:nvGrpSpPr>
                <p:cNvPr id="304" name="Google Shape;304;p31"/>
                <p:cNvGrpSpPr/>
                <p:nvPr/>
              </p:nvGrpSpPr>
              <p:grpSpPr>
                <a:xfrm>
                  <a:off x="1931288" y="983075"/>
                  <a:ext cx="1176900" cy="1176900"/>
                  <a:chOff x="2339313" y="983075"/>
                  <a:chExt cx="1176900" cy="1176900"/>
                </a:xfrm>
              </p:grpSpPr>
              <p:sp>
                <p:nvSpPr>
                  <p:cNvPr id="305" name="Google Shape;305;p31"/>
                  <p:cNvSpPr/>
                  <p:nvPr/>
                </p:nvSpPr>
                <p:spPr>
                  <a:xfrm>
                    <a:off x="2339313" y="983075"/>
                    <a:ext cx="1176900" cy="1176900"/>
                  </a:xfrm>
                  <a:prstGeom prst="ellipse">
                    <a:avLst/>
                  </a:prstGeom>
                  <a:solidFill>
                    <a:srgbClr val="00FF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highlight>
                        <a:srgbClr val="E69138"/>
                      </a:highlight>
                    </a:endParaRPr>
                  </a:p>
                </p:txBody>
              </p:sp>
              <p:sp>
                <p:nvSpPr>
                  <p:cNvPr id="306" name="Google Shape;306;p31"/>
                  <p:cNvSpPr txBox="1"/>
                  <p:nvPr/>
                </p:nvSpPr>
                <p:spPr>
                  <a:xfrm>
                    <a:off x="2698410" y="1107412"/>
                    <a:ext cx="458700" cy="928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3800"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B</a:t>
                    </a:r>
                    <a:endParaRPr sz="3800"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</p:grpSp>
        </p:grpSp>
        <p:sp>
          <p:nvSpPr>
            <p:cNvPr id="307" name="Google Shape;307;p31"/>
            <p:cNvSpPr txBox="1"/>
            <p:nvPr/>
          </p:nvSpPr>
          <p:spPr>
            <a:xfrm>
              <a:off x="2918013" y="1723850"/>
              <a:ext cx="35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21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08" name="Google Shape;308;p31"/>
          <p:cNvGrpSpPr/>
          <p:nvPr/>
        </p:nvGrpSpPr>
        <p:grpSpPr>
          <a:xfrm>
            <a:off x="283811" y="1706250"/>
            <a:ext cx="5420226" cy="2795350"/>
            <a:chOff x="311699" y="1723850"/>
            <a:chExt cx="5420226" cy="2795350"/>
          </a:xfrm>
        </p:grpSpPr>
        <p:grpSp>
          <p:nvGrpSpPr>
            <p:cNvPr id="309" name="Google Shape;309;p31"/>
            <p:cNvGrpSpPr/>
            <p:nvPr/>
          </p:nvGrpSpPr>
          <p:grpSpPr>
            <a:xfrm>
              <a:off x="311699" y="1723850"/>
              <a:ext cx="1061446" cy="1904086"/>
              <a:chOff x="311699" y="1723850"/>
              <a:chExt cx="1061446" cy="1904086"/>
            </a:xfrm>
          </p:grpSpPr>
          <p:grpSp>
            <p:nvGrpSpPr>
              <p:cNvPr id="310" name="Google Shape;310;p31"/>
              <p:cNvGrpSpPr/>
              <p:nvPr/>
            </p:nvGrpSpPr>
            <p:grpSpPr>
              <a:xfrm>
                <a:off x="311699" y="2153417"/>
                <a:ext cx="1061446" cy="1474520"/>
                <a:chOff x="612050" y="1302550"/>
                <a:chExt cx="1176900" cy="1679025"/>
              </a:xfrm>
            </p:grpSpPr>
            <p:sp>
              <p:nvSpPr>
                <p:cNvPr id="311" name="Google Shape;311;p31"/>
                <p:cNvSpPr/>
                <p:nvPr/>
              </p:nvSpPr>
              <p:spPr>
                <a:xfrm>
                  <a:off x="612050" y="1804675"/>
                  <a:ext cx="1176900" cy="1176900"/>
                </a:xfrm>
                <a:prstGeom prst="ellipse">
                  <a:avLst/>
                </a:prstGeom>
                <a:solidFill>
                  <a:srgbClr val="F1C23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E69138"/>
                    </a:highlight>
                  </a:endParaRPr>
                </a:p>
              </p:txBody>
            </p:sp>
            <p:grpSp>
              <p:nvGrpSpPr>
                <p:cNvPr id="312" name="Google Shape;312;p31"/>
                <p:cNvGrpSpPr/>
                <p:nvPr/>
              </p:nvGrpSpPr>
              <p:grpSpPr>
                <a:xfrm>
                  <a:off x="612050" y="1302550"/>
                  <a:ext cx="1176900" cy="1443700"/>
                  <a:chOff x="612050" y="1302550"/>
                  <a:chExt cx="1176900" cy="1443700"/>
                </a:xfrm>
              </p:grpSpPr>
              <p:sp>
                <p:nvSpPr>
                  <p:cNvPr id="313" name="Google Shape;313;p31"/>
                  <p:cNvSpPr/>
                  <p:nvPr/>
                </p:nvSpPr>
                <p:spPr>
                  <a:xfrm>
                    <a:off x="612050" y="1569350"/>
                    <a:ext cx="1176900" cy="1176900"/>
                  </a:xfrm>
                  <a:prstGeom prst="ellipse">
                    <a:avLst/>
                  </a:prstGeom>
                  <a:solidFill>
                    <a:srgbClr val="F1C232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highlight>
                        <a:srgbClr val="E69138"/>
                      </a:highlight>
                    </a:endParaRPr>
                  </a:p>
                </p:txBody>
              </p:sp>
              <p:grpSp>
                <p:nvGrpSpPr>
                  <p:cNvPr id="314" name="Google Shape;314;p31"/>
                  <p:cNvGrpSpPr/>
                  <p:nvPr/>
                </p:nvGrpSpPr>
                <p:grpSpPr>
                  <a:xfrm>
                    <a:off x="612050" y="1302550"/>
                    <a:ext cx="1176900" cy="1176900"/>
                    <a:chOff x="612050" y="1302550"/>
                    <a:chExt cx="1176900" cy="1176900"/>
                  </a:xfrm>
                </p:grpSpPr>
                <p:sp>
                  <p:nvSpPr>
                    <p:cNvPr id="315" name="Google Shape;315;p31"/>
                    <p:cNvSpPr/>
                    <p:nvPr/>
                  </p:nvSpPr>
                  <p:spPr>
                    <a:xfrm>
                      <a:off x="612050" y="1302550"/>
                      <a:ext cx="1176900" cy="1176900"/>
                    </a:xfrm>
                    <a:prstGeom prst="ellipse">
                      <a:avLst/>
                    </a:prstGeom>
                    <a:solidFill>
                      <a:srgbClr val="F1C232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highlight>
                          <a:srgbClr val="E69138"/>
                        </a:highlight>
                      </a:endParaRPr>
                    </a:p>
                  </p:txBody>
                </p:sp>
                <p:sp>
                  <p:nvSpPr>
                    <p:cNvPr id="316" name="Google Shape;316;p31"/>
                    <p:cNvSpPr txBox="1"/>
                    <p:nvPr/>
                  </p:nvSpPr>
                  <p:spPr>
                    <a:xfrm>
                      <a:off x="988550" y="1452845"/>
                      <a:ext cx="423900" cy="876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91425" rIns="91425" bIns="91425" anchor="t" anchorCtr="0">
                      <a:sp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3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</p:grpSp>
          </p:grpSp>
          <p:sp>
            <p:nvSpPr>
              <p:cNvPr id="317" name="Google Shape;317;p31"/>
              <p:cNvSpPr txBox="1"/>
              <p:nvPr/>
            </p:nvSpPr>
            <p:spPr>
              <a:xfrm>
                <a:off x="806825" y="1723850"/>
                <a:ext cx="3531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100">
                    <a:latin typeface="Times New Roman"/>
                    <a:ea typeface="Times New Roman"/>
                    <a:cs typeface="Times New Roman"/>
                    <a:sym typeface="Times New Roman"/>
                  </a:rPr>
                  <a:t>3</a:t>
                </a:r>
                <a:endParaRPr sz="210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318" name="Google Shape;318;p31"/>
            <p:cNvSpPr txBox="1"/>
            <p:nvPr/>
          </p:nvSpPr>
          <p:spPr>
            <a:xfrm>
              <a:off x="806825" y="4057500"/>
              <a:ext cx="492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Times New Roman"/>
                  <a:ea typeface="Times New Roman"/>
                  <a:cs typeface="Times New Roman"/>
                  <a:sym typeface="Times New Roman"/>
                </a:rPr>
                <a:t>A and B have equal value</a:t>
              </a:r>
              <a:endParaRPr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19" name="Google Shape;319;p31"/>
          <p:cNvGrpSpPr/>
          <p:nvPr/>
        </p:nvGrpSpPr>
        <p:grpSpPr>
          <a:xfrm>
            <a:off x="283783" y="1831975"/>
            <a:ext cx="5599581" cy="2632856"/>
            <a:chOff x="4041273" y="1716995"/>
            <a:chExt cx="5825615" cy="2635755"/>
          </a:xfrm>
        </p:grpSpPr>
        <p:grpSp>
          <p:nvGrpSpPr>
            <p:cNvPr id="320" name="Google Shape;320;p31"/>
            <p:cNvGrpSpPr/>
            <p:nvPr/>
          </p:nvGrpSpPr>
          <p:grpSpPr>
            <a:xfrm>
              <a:off x="4041273" y="1716995"/>
              <a:ext cx="1061446" cy="1479031"/>
              <a:chOff x="4041273" y="1596020"/>
              <a:chExt cx="1061446" cy="1479031"/>
            </a:xfrm>
          </p:grpSpPr>
          <p:grpSp>
            <p:nvGrpSpPr>
              <p:cNvPr id="321" name="Google Shape;321;p31"/>
              <p:cNvGrpSpPr/>
              <p:nvPr/>
            </p:nvGrpSpPr>
            <p:grpSpPr>
              <a:xfrm>
                <a:off x="4041273" y="2068448"/>
                <a:ext cx="1061446" cy="1006603"/>
                <a:chOff x="440329" y="1203228"/>
                <a:chExt cx="1176900" cy="1176900"/>
              </a:xfrm>
            </p:grpSpPr>
            <p:sp>
              <p:nvSpPr>
                <p:cNvPr id="322" name="Google Shape;322;p31"/>
                <p:cNvSpPr/>
                <p:nvPr/>
              </p:nvSpPr>
              <p:spPr>
                <a:xfrm>
                  <a:off x="440329" y="1203228"/>
                  <a:ext cx="1176900" cy="1176900"/>
                </a:xfrm>
                <a:prstGeom prst="ellipse">
                  <a:avLst/>
                </a:prstGeom>
                <a:solidFill>
                  <a:srgbClr val="F1C23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E69138"/>
                    </a:highlight>
                  </a:endParaRPr>
                </a:p>
              </p:txBody>
            </p:sp>
            <p:sp>
              <p:nvSpPr>
                <p:cNvPr id="323" name="Google Shape;323;p31"/>
                <p:cNvSpPr txBox="1"/>
                <p:nvPr/>
              </p:nvSpPr>
              <p:spPr>
                <a:xfrm>
                  <a:off x="816829" y="1301921"/>
                  <a:ext cx="423900" cy="90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800"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A</a:t>
                  </a:r>
                  <a:endParaRPr sz="3800"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324" name="Google Shape;324;p31"/>
              <p:cNvSpPr txBox="1"/>
              <p:nvPr/>
            </p:nvSpPr>
            <p:spPr>
              <a:xfrm>
                <a:off x="4572001" y="1596020"/>
                <a:ext cx="382200" cy="46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endParaRPr sz="180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325" name="Google Shape;325;p31"/>
            <p:cNvSpPr txBox="1"/>
            <p:nvPr/>
          </p:nvSpPr>
          <p:spPr>
            <a:xfrm>
              <a:off x="4941788" y="3890450"/>
              <a:ext cx="4925100" cy="4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Times New Roman"/>
                  <a:ea typeface="Times New Roman"/>
                  <a:cs typeface="Times New Roman"/>
                  <a:sym typeface="Times New Roman"/>
                </a:rPr>
                <a:t>A is worth 3x B</a:t>
              </a:r>
              <a:endParaRPr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26" name="Google Shape;326;p31"/>
          <p:cNvSpPr/>
          <p:nvPr/>
        </p:nvSpPr>
        <p:spPr>
          <a:xfrm>
            <a:off x="3361775" y="3928900"/>
            <a:ext cx="9921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"/>
          <p:cNvSpPr txBox="1"/>
          <p:nvPr/>
        </p:nvSpPr>
        <p:spPr>
          <a:xfrm>
            <a:off x="4487950" y="3984400"/>
            <a:ext cx="442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Exploit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RQ2: Machine Unauditable Bugs</a:t>
            </a:r>
            <a:endParaRPr/>
          </a:p>
        </p:txBody>
      </p:sp>
      <p:sp>
        <p:nvSpPr>
          <p:cNvPr id="333" name="Google Shape;333;p32"/>
          <p:cNvSpPr txBox="1"/>
          <p:nvPr/>
        </p:nvSpPr>
        <p:spPr>
          <a:xfrm>
            <a:off x="311700" y="1262150"/>
            <a:ext cx="49347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Price Oracle Manipulation (</a:t>
            </a:r>
            <a:r>
              <a:rPr lang="en" sz="1800">
                <a:solidFill>
                  <a:srgbClr val="548235"/>
                </a:solidFill>
                <a:latin typeface="Gill Sans"/>
                <a:ea typeface="Gill Sans"/>
                <a:cs typeface="Gill Sans"/>
                <a:sym typeface="Gill Sans"/>
              </a:rPr>
              <a:t>16, 5.8%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Erroneous Accounting (</a:t>
            </a:r>
            <a:r>
              <a:rPr lang="en" sz="1800" b="1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72, 26.6%</a:t>
            </a:r>
            <a:r>
              <a:rPr lang="en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34" name="Google Shape;3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00" y="1371600"/>
            <a:ext cx="4480561" cy="309158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2"/>
          <p:cNvSpPr txBox="1"/>
          <p:nvPr/>
        </p:nvSpPr>
        <p:spPr>
          <a:xfrm>
            <a:off x="8218175" y="2061625"/>
            <a:ext cx="787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26.6%</a:t>
            </a:r>
            <a:endParaRPr sz="1800">
              <a:solidFill>
                <a:srgbClr val="C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6" name="Google Shape;336;p32"/>
          <p:cNvSpPr txBox="1"/>
          <p:nvPr/>
        </p:nvSpPr>
        <p:spPr>
          <a:xfrm>
            <a:off x="1266975" y="3044500"/>
            <a:ext cx="792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The previous example with the snippets of code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RQ2: Machine Unauditable Bugs</a:t>
            </a:r>
            <a:endParaRPr/>
          </a:p>
        </p:txBody>
      </p:sp>
      <p:sp>
        <p:nvSpPr>
          <p:cNvPr id="342" name="Google Shape;342;p33"/>
          <p:cNvSpPr txBox="1"/>
          <p:nvPr/>
        </p:nvSpPr>
        <p:spPr>
          <a:xfrm>
            <a:off x="311700" y="1262150"/>
            <a:ext cx="4934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Price Oracle Manipulation (</a:t>
            </a:r>
            <a:r>
              <a:rPr lang="en" sz="1800">
                <a:solidFill>
                  <a:srgbClr val="548235"/>
                </a:solidFill>
                <a:latin typeface="Gill Sans"/>
                <a:ea typeface="Gill Sans"/>
                <a:cs typeface="Gill Sans"/>
                <a:sym typeface="Gill Sans"/>
              </a:rPr>
              <a:t>16, 5.8%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Erroneous Accounting (</a:t>
            </a:r>
            <a:r>
              <a:rPr lang="en" sz="180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72, 26.6%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ID Uniqueness Violation (</a:t>
            </a:r>
            <a:r>
              <a:rPr lang="en" sz="1800" b="1">
                <a:solidFill>
                  <a:srgbClr val="C55A11"/>
                </a:solidFill>
                <a:latin typeface="Gill Sans"/>
                <a:ea typeface="Gill Sans"/>
                <a:cs typeface="Gill Sans"/>
                <a:sym typeface="Gill Sans"/>
              </a:rPr>
              <a:t>43, 15.9%</a:t>
            </a:r>
            <a:r>
              <a:rPr lang="en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43" name="Google Shape;3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00" y="1371600"/>
            <a:ext cx="4480561" cy="309158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3"/>
          <p:cNvSpPr txBox="1"/>
          <p:nvPr/>
        </p:nvSpPr>
        <p:spPr>
          <a:xfrm>
            <a:off x="7886025" y="4206325"/>
            <a:ext cx="787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55A11"/>
                </a:solidFill>
                <a:latin typeface="Gill Sans"/>
                <a:ea typeface="Gill Sans"/>
                <a:cs typeface="Gill Sans"/>
                <a:sym typeface="Gill Sans"/>
              </a:rPr>
              <a:t>15.9%</a:t>
            </a:r>
            <a:endParaRPr sz="1800">
              <a:solidFill>
                <a:srgbClr val="C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45" name="Google Shape;345;p33"/>
          <p:cNvGrpSpPr/>
          <p:nvPr/>
        </p:nvGrpSpPr>
        <p:grpSpPr>
          <a:xfrm>
            <a:off x="2232075" y="2555150"/>
            <a:ext cx="1093949" cy="1462353"/>
            <a:chOff x="2232075" y="2555150"/>
            <a:chExt cx="1093949" cy="1462353"/>
          </a:xfrm>
        </p:grpSpPr>
        <p:grpSp>
          <p:nvGrpSpPr>
            <p:cNvPr id="346" name="Google Shape;346;p33"/>
            <p:cNvGrpSpPr/>
            <p:nvPr/>
          </p:nvGrpSpPr>
          <p:grpSpPr>
            <a:xfrm>
              <a:off x="2232075" y="3029856"/>
              <a:ext cx="1093949" cy="987647"/>
              <a:chOff x="1004375" y="1129925"/>
              <a:chExt cx="1773300" cy="1679100"/>
            </a:xfrm>
          </p:grpSpPr>
          <p:sp>
            <p:nvSpPr>
              <p:cNvPr id="347" name="Google Shape;347;p33"/>
              <p:cNvSpPr/>
              <p:nvPr/>
            </p:nvSpPr>
            <p:spPr>
              <a:xfrm>
                <a:off x="1004375" y="1129925"/>
                <a:ext cx="1773300" cy="1679100"/>
              </a:xfrm>
              <a:prstGeom prst="roundRect">
                <a:avLst>
                  <a:gd name="adj" fmla="val 16667"/>
                </a:avLst>
              </a:prstGeom>
              <a:solidFill>
                <a:srgbClr val="F1C23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3"/>
              <p:cNvSpPr/>
              <p:nvPr/>
            </p:nvSpPr>
            <p:spPr>
              <a:xfrm>
                <a:off x="1615025" y="1702625"/>
                <a:ext cx="552000" cy="5337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3"/>
              <p:cNvSpPr/>
              <p:nvPr/>
            </p:nvSpPr>
            <p:spPr>
              <a:xfrm>
                <a:off x="1796825" y="2008788"/>
                <a:ext cx="188400" cy="5178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0" name="Google Shape;350;p33"/>
            <p:cNvSpPr txBox="1"/>
            <p:nvPr/>
          </p:nvSpPr>
          <p:spPr>
            <a:xfrm>
              <a:off x="2344050" y="2555150"/>
              <a:ext cx="87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Times New Roman"/>
                  <a:ea typeface="Times New Roman"/>
                  <a:cs typeface="Times New Roman"/>
                  <a:sym typeface="Times New Roman"/>
                </a:rPr>
                <a:t>A’s vault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51" name="Google Shape;351;p33"/>
          <p:cNvGrpSpPr/>
          <p:nvPr/>
        </p:nvGrpSpPr>
        <p:grpSpPr>
          <a:xfrm>
            <a:off x="729300" y="2968400"/>
            <a:ext cx="787800" cy="1237936"/>
            <a:chOff x="729300" y="2968400"/>
            <a:chExt cx="787800" cy="1237936"/>
          </a:xfrm>
        </p:grpSpPr>
        <p:grpSp>
          <p:nvGrpSpPr>
            <p:cNvPr id="352" name="Google Shape;352;p33"/>
            <p:cNvGrpSpPr/>
            <p:nvPr/>
          </p:nvGrpSpPr>
          <p:grpSpPr>
            <a:xfrm>
              <a:off x="729372" y="3441403"/>
              <a:ext cx="370944" cy="764932"/>
              <a:chOff x="549250" y="4252900"/>
              <a:chExt cx="552000" cy="1098725"/>
            </a:xfrm>
          </p:grpSpPr>
          <p:sp>
            <p:nvSpPr>
              <p:cNvPr id="353" name="Google Shape;353;p33"/>
              <p:cNvSpPr/>
              <p:nvPr/>
            </p:nvSpPr>
            <p:spPr>
              <a:xfrm>
                <a:off x="549250" y="4817925"/>
                <a:ext cx="552000" cy="533700"/>
              </a:xfrm>
              <a:prstGeom prst="ellipse">
                <a:avLst/>
              </a:prstGeom>
              <a:solidFill>
                <a:srgbClr val="F1C23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3"/>
              <p:cNvSpPr/>
              <p:nvPr/>
            </p:nvSpPr>
            <p:spPr>
              <a:xfrm>
                <a:off x="706200" y="4252900"/>
                <a:ext cx="188400" cy="706200"/>
              </a:xfrm>
              <a:prstGeom prst="rect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3"/>
              <p:cNvSpPr/>
              <p:nvPr/>
            </p:nvSpPr>
            <p:spPr>
              <a:xfrm>
                <a:off x="818650" y="4252900"/>
                <a:ext cx="282600" cy="141300"/>
              </a:xfrm>
              <a:prstGeom prst="rect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3"/>
              <p:cNvSpPr/>
              <p:nvPr/>
            </p:nvSpPr>
            <p:spPr>
              <a:xfrm>
                <a:off x="818650" y="4490278"/>
                <a:ext cx="282600" cy="141300"/>
              </a:xfrm>
              <a:prstGeom prst="rect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7" name="Google Shape;357;p33"/>
            <p:cNvSpPr txBox="1"/>
            <p:nvPr/>
          </p:nvSpPr>
          <p:spPr>
            <a:xfrm>
              <a:off x="729300" y="2968400"/>
              <a:ext cx="78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Times New Roman"/>
                  <a:ea typeface="Times New Roman"/>
                  <a:cs typeface="Times New Roman"/>
                  <a:sym typeface="Times New Roman"/>
                </a:rPr>
                <a:t>A’s Key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58" name="Google Shape;358;p33"/>
          <p:cNvGrpSpPr/>
          <p:nvPr/>
        </p:nvGrpSpPr>
        <p:grpSpPr>
          <a:xfrm>
            <a:off x="4137075" y="2968400"/>
            <a:ext cx="787800" cy="1165136"/>
            <a:chOff x="4137075" y="2968400"/>
            <a:chExt cx="787800" cy="1165136"/>
          </a:xfrm>
        </p:grpSpPr>
        <p:grpSp>
          <p:nvGrpSpPr>
            <p:cNvPr id="359" name="Google Shape;359;p33"/>
            <p:cNvGrpSpPr/>
            <p:nvPr/>
          </p:nvGrpSpPr>
          <p:grpSpPr>
            <a:xfrm>
              <a:off x="4345497" y="3368603"/>
              <a:ext cx="370944" cy="764932"/>
              <a:chOff x="549250" y="4252900"/>
              <a:chExt cx="552000" cy="1098725"/>
            </a:xfrm>
          </p:grpSpPr>
          <p:sp>
            <p:nvSpPr>
              <p:cNvPr id="360" name="Google Shape;360;p33"/>
              <p:cNvSpPr/>
              <p:nvPr/>
            </p:nvSpPr>
            <p:spPr>
              <a:xfrm>
                <a:off x="549250" y="4817925"/>
                <a:ext cx="552000" cy="533700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3"/>
              <p:cNvSpPr/>
              <p:nvPr/>
            </p:nvSpPr>
            <p:spPr>
              <a:xfrm>
                <a:off x="706200" y="4252900"/>
                <a:ext cx="188400" cy="70620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3"/>
              <p:cNvSpPr/>
              <p:nvPr/>
            </p:nvSpPr>
            <p:spPr>
              <a:xfrm>
                <a:off x="818650" y="4252900"/>
                <a:ext cx="282600" cy="14130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3"/>
              <p:cNvSpPr/>
              <p:nvPr/>
            </p:nvSpPr>
            <p:spPr>
              <a:xfrm>
                <a:off x="818650" y="4490278"/>
                <a:ext cx="282600" cy="14130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4" name="Google Shape;364;p33"/>
            <p:cNvSpPr txBox="1"/>
            <p:nvPr/>
          </p:nvSpPr>
          <p:spPr>
            <a:xfrm>
              <a:off x="4137075" y="2968400"/>
              <a:ext cx="78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Times New Roman"/>
                  <a:ea typeface="Times New Roman"/>
                  <a:cs typeface="Times New Roman"/>
                  <a:sym typeface="Times New Roman"/>
                </a:rPr>
                <a:t>B’s Key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65" name="Google Shape;365;p33"/>
          <p:cNvSpPr/>
          <p:nvPr/>
        </p:nvSpPr>
        <p:spPr>
          <a:xfrm rot="-1086833">
            <a:off x="1293750" y="3657520"/>
            <a:ext cx="744918" cy="33270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3"/>
          <p:cNvSpPr/>
          <p:nvPr/>
        </p:nvSpPr>
        <p:spPr>
          <a:xfrm rot="-9505542">
            <a:off x="3463308" y="3657555"/>
            <a:ext cx="744886" cy="3326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3"/>
          <p:cNvSpPr txBox="1"/>
          <p:nvPr/>
        </p:nvSpPr>
        <p:spPr>
          <a:xfrm>
            <a:off x="1260450" y="4133525"/>
            <a:ext cx="117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Can unlock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33"/>
          <p:cNvSpPr txBox="1"/>
          <p:nvPr/>
        </p:nvSpPr>
        <p:spPr>
          <a:xfrm>
            <a:off x="3250450" y="4133525"/>
            <a:ext cx="1407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Unintentionally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can also unlock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33"/>
          <p:cNvSpPr txBox="1"/>
          <p:nvPr/>
        </p:nvSpPr>
        <p:spPr>
          <a:xfrm>
            <a:off x="3544150" y="4546775"/>
            <a:ext cx="550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Exploit</a:t>
            </a:r>
            <a:endParaRPr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RQ2: Machine Unauditable Bugs</a:t>
            </a:r>
            <a:endParaRPr/>
          </a:p>
        </p:txBody>
      </p:sp>
      <p:sp>
        <p:nvSpPr>
          <p:cNvPr id="375" name="Google Shape;375;p34"/>
          <p:cNvSpPr txBox="1"/>
          <p:nvPr/>
        </p:nvSpPr>
        <p:spPr>
          <a:xfrm>
            <a:off x="311700" y="1262150"/>
            <a:ext cx="49347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Price Oracle Manipulation (</a:t>
            </a:r>
            <a:r>
              <a:rPr lang="en" sz="1800">
                <a:solidFill>
                  <a:srgbClr val="548235"/>
                </a:solidFill>
                <a:latin typeface="Gill Sans"/>
                <a:ea typeface="Gill Sans"/>
                <a:cs typeface="Gill Sans"/>
                <a:sym typeface="Gill Sans"/>
              </a:rPr>
              <a:t>16, 5.8%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Erroneous Accounting (</a:t>
            </a:r>
            <a:r>
              <a:rPr lang="en" sz="180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72, 26.6%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ID Uniqueness Violation (</a:t>
            </a:r>
            <a:r>
              <a:rPr lang="en" sz="1800">
                <a:solidFill>
                  <a:srgbClr val="C55A11"/>
                </a:solidFill>
                <a:latin typeface="Gill Sans"/>
                <a:ea typeface="Gill Sans"/>
                <a:cs typeface="Gill Sans"/>
                <a:sym typeface="Gill Sans"/>
              </a:rPr>
              <a:t>43, 15.9%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Inconsistent State Updates (</a:t>
            </a:r>
            <a:r>
              <a:rPr lang="en" sz="1800" b="1">
                <a:solidFill>
                  <a:srgbClr val="BF9000"/>
                </a:solidFill>
                <a:latin typeface="Gill Sans"/>
                <a:ea typeface="Gill Sans"/>
                <a:cs typeface="Gill Sans"/>
                <a:sym typeface="Gill Sans"/>
              </a:rPr>
              <a:t>49, 18.1%</a:t>
            </a:r>
            <a:r>
              <a:rPr lang="en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76" name="Google Shape;3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00" y="1371600"/>
            <a:ext cx="4480561" cy="309158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4"/>
          <p:cNvSpPr txBox="1"/>
          <p:nvPr/>
        </p:nvSpPr>
        <p:spPr>
          <a:xfrm>
            <a:off x="5684375" y="4310700"/>
            <a:ext cx="787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Gill Sans"/>
                <a:ea typeface="Gill Sans"/>
                <a:cs typeface="Gill Sans"/>
                <a:sym typeface="Gill Sans"/>
              </a:rPr>
              <a:t>18.1%</a:t>
            </a:r>
            <a:endParaRPr sz="1800">
              <a:solidFill>
                <a:srgbClr val="C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imes New Roman"/>
                <a:ea typeface="Times New Roman"/>
                <a:cs typeface="Times New Roman"/>
                <a:sym typeface="Times New Roman"/>
              </a:rPr>
              <a:t>Smart Contracts</a:t>
            </a:r>
            <a:endParaRPr sz="3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6922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</a:t>
            </a:r>
            <a:r>
              <a:rPr lang="en" sz="2300" u="sng">
                <a:solidFill>
                  <a:srgbClr val="980000"/>
                </a:solidFill>
              </a:rPr>
              <a:t>c</a:t>
            </a:r>
            <a:r>
              <a:rPr lang="en" sz="2300" u="sng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ontracts are automated programs running on the Blockchain System</a:t>
            </a:r>
            <a:r>
              <a:rPr lang="en" sz="23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30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Since conceptualization in 2008, they have reached a market capitalization of </a:t>
            </a:r>
            <a:r>
              <a:rPr lang="en" u="sng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$1.19 trillion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(as of May 2023) through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•"/>
            </a:pPr>
            <a:r>
              <a:rPr lang="en" sz="1900">
                <a:solidFill>
                  <a:srgbClr val="000000"/>
                </a:solidFill>
              </a:rPr>
              <a:t>Numerous</a:t>
            </a: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blockchains (e.g. Ethereum, Solana, Polygon)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•"/>
            </a:pP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Millions of daily transactions 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•"/>
            </a:pP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Countless blockchain-based products and services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21" name="Google Shape;121;p17"/>
          <p:cNvGrpSpPr/>
          <p:nvPr/>
        </p:nvGrpSpPr>
        <p:grpSpPr>
          <a:xfrm>
            <a:off x="1583703" y="3844512"/>
            <a:ext cx="6099540" cy="1298759"/>
            <a:chOff x="1230500" y="3651525"/>
            <a:chExt cx="6222750" cy="1491969"/>
          </a:xfrm>
        </p:grpSpPr>
        <p:pic>
          <p:nvPicPr>
            <p:cNvPr id="122" name="Google Shape;12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22125" y="3844795"/>
              <a:ext cx="1499750" cy="129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7"/>
            <p:cNvPicPr preferRelativeResize="0"/>
            <p:nvPr/>
          </p:nvPicPr>
          <p:blipFill rotWithShape="1">
            <a:blip r:embed="rId4">
              <a:alphaModFix/>
            </a:blip>
            <a:srcRect b="23124"/>
            <a:stretch/>
          </p:blipFill>
          <p:spPr>
            <a:xfrm>
              <a:off x="1230500" y="3651525"/>
              <a:ext cx="1499750" cy="129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53100" y="3700975"/>
              <a:ext cx="1200150" cy="12001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5" name="Google Shape;125;p17"/>
            <p:cNvCxnSpPr/>
            <p:nvPr/>
          </p:nvCxnSpPr>
          <p:spPr>
            <a:xfrm rot="10800000" flipH="1">
              <a:off x="2863688" y="4492800"/>
              <a:ext cx="825000" cy="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 rot="10800000" flipH="1">
              <a:off x="5428088" y="4492800"/>
              <a:ext cx="825000" cy="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RQ2: Machine Unauditable Bugs</a:t>
            </a:r>
            <a:endParaRPr/>
          </a:p>
        </p:txBody>
      </p:sp>
      <p:sp>
        <p:nvSpPr>
          <p:cNvPr id="383" name="Google Shape;383;p35"/>
          <p:cNvSpPr txBox="1"/>
          <p:nvPr/>
        </p:nvSpPr>
        <p:spPr>
          <a:xfrm>
            <a:off x="311700" y="1262150"/>
            <a:ext cx="49347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Price Oracle Manipulation (</a:t>
            </a:r>
            <a:r>
              <a:rPr lang="en" sz="1800">
                <a:solidFill>
                  <a:srgbClr val="548235"/>
                </a:solidFill>
                <a:latin typeface="Gill Sans"/>
                <a:ea typeface="Gill Sans"/>
                <a:cs typeface="Gill Sans"/>
                <a:sym typeface="Gill Sans"/>
              </a:rPr>
              <a:t>16, 5.8%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Erroneous Accounting (</a:t>
            </a:r>
            <a:r>
              <a:rPr lang="en" sz="180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72, 26.6%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ID Uniqueness Violation (</a:t>
            </a:r>
            <a:r>
              <a:rPr lang="en" sz="1800">
                <a:solidFill>
                  <a:srgbClr val="C55A11"/>
                </a:solidFill>
                <a:latin typeface="Gill Sans"/>
                <a:ea typeface="Gill Sans"/>
                <a:cs typeface="Gill Sans"/>
                <a:sym typeface="Gill Sans"/>
              </a:rPr>
              <a:t>43, 15.9%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Inconsistent State Updates (</a:t>
            </a:r>
            <a:r>
              <a:rPr lang="en" sz="1800">
                <a:solidFill>
                  <a:srgbClr val="BF9000"/>
                </a:solidFill>
                <a:latin typeface="Gill Sans"/>
                <a:ea typeface="Gill Sans"/>
                <a:cs typeface="Gill Sans"/>
                <a:sym typeface="Gill Sans"/>
              </a:rPr>
              <a:t>49, 18.1%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Privilege Escalation (</a:t>
            </a:r>
            <a:r>
              <a:rPr lang="en" sz="1800" b="1">
                <a:solidFill>
                  <a:srgbClr val="333F50"/>
                </a:solidFill>
                <a:latin typeface="Gill Sans"/>
                <a:ea typeface="Gill Sans"/>
                <a:cs typeface="Gill Sans"/>
                <a:sym typeface="Gill Sans"/>
              </a:rPr>
              <a:t>25, 9.2%</a:t>
            </a:r>
            <a:r>
              <a:rPr lang="en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84" name="Google Shape;3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00" y="1371600"/>
            <a:ext cx="4480560" cy="295717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5"/>
          <p:cNvSpPr txBox="1"/>
          <p:nvPr/>
        </p:nvSpPr>
        <p:spPr>
          <a:xfrm>
            <a:off x="4773350" y="3386150"/>
            <a:ext cx="787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F50"/>
                </a:solidFill>
                <a:latin typeface="Gill Sans"/>
                <a:ea typeface="Gill Sans"/>
                <a:cs typeface="Gill Sans"/>
                <a:sym typeface="Gill Sans"/>
              </a:rPr>
              <a:t>9.2%</a:t>
            </a:r>
            <a:endParaRPr sz="1800">
              <a:solidFill>
                <a:srgbClr val="333F5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RQ2: Machine Unauditable Bugs</a:t>
            </a:r>
            <a:endParaRPr/>
          </a:p>
        </p:txBody>
      </p:sp>
      <p:sp>
        <p:nvSpPr>
          <p:cNvPr id="391" name="Google Shape;391;p36"/>
          <p:cNvSpPr txBox="1"/>
          <p:nvPr/>
        </p:nvSpPr>
        <p:spPr>
          <a:xfrm>
            <a:off x="311700" y="1262150"/>
            <a:ext cx="49347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Price Oracle Manipulation (</a:t>
            </a:r>
            <a:r>
              <a:rPr lang="en" sz="1800">
                <a:solidFill>
                  <a:srgbClr val="548235"/>
                </a:solidFill>
                <a:latin typeface="Gill Sans"/>
                <a:ea typeface="Gill Sans"/>
                <a:cs typeface="Gill Sans"/>
                <a:sym typeface="Gill Sans"/>
              </a:rPr>
              <a:t>16, 5.8%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Erroneous Accounting (</a:t>
            </a:r>
            <a:r>
              <a:rPr lang="en" sz="180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72, 26.6%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ID Uniqueness Violation (</a:t>
            </a:r>
            <a:r>
              <a:rPr lang="en" sz="1800">
                <a:solidFill>
                  <a:srgbClr val="C55A11"/>
                </a:solidFill>
                <a:latin typeface="Gill Sans"/>
                <a:ea typeface="Gill Sans"/>
                <a:cs typeface="Gill Sans"/>
                <a:sym typeface="Gill Sans"/>
              </a:rPr>
              <a:t>43, 15.9%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Inconsistent State Updates (</a:t>
            </a:r>
            <a:r>
              <a:rPr lang="en" sz="1800">
                <a:solidFill>
                  <a:srgbClr val="BF9000"/>
                </a:solidFill>
                <a:latin typeface="Gill Sans"/>
                <a:ea typeface="Gill Sans"/>
                <a:cs typeface="Gill Sans"/>
                <a:sym typeface="Gill Sans"/>
              </a:rPr>
              <a:t>49, 18.1%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Privilege Escalation (</a:t>
            </a:r>
            <a:r>
              <a:rPr lang="en" sz="1800">
                <a:solidFill>
                  <a:srgbClr val="333F50"/>
                </a:solidFill>
                <a:latin typeface="Gill Sans"/>
                <a:ea typeface="Gill Sans"/>
                <a:cs typeface="Gill Sans"/>
                <a:sym typeface="Gill Sans"/>
              </a:rPr>
              <a:t>25, 9.2%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Atomicity Violations (</a:t>
            </a:r>
            <a:r>
              <a:rPr lang="en" sz="1800" b="1">
                <a:solidFill>
                  <a:srgbClr val="7030A0"/>
                </a:solidFill>
                <a:latin typeface="Gill Sans"/>
                <a:ea typeface="Gill Sans"/>
                <a:cs typeface="Gill Sans"/>
                <a:sym typeface="Gill Sans"/>
              </a:rPr>
              <a:t>22, 8.1%</a:t>
            </a:r>
            <a:r>
              <a:rPr lang="en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92" name="Google Shape;3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00" y="1371600"/>
            <a:ext cx="4480560" cy="295717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6"/>
          <p:cNvSpPr txBox="1"/>
          <p:nvPr/>
        </p:nvSpPr>
        <p:spPr>
          <a:xfrm>
            <a:off x="4953675" y="2237875"/>
            <a:ext cx="787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030A0"/>
                </a:solidFill>
                <a:latin typeface="Gill Sans"/>
                <a:ea typeface="Gill Sans"/>
                <a:cs typeface="Gill Sans"/>
                <a:sym typeface="Gill Sans"/>
              </a:rPr>
              <a:t>8.1%</a:t>
            </a:r>
            <a:endParaRPr sz="1800">
              <a:solidFill>
                <a:srgbClr val="333F5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RQ2:Machine Unauditable Bugs</a:t>
            </a:r>
            <a:endParaRPr/>
          </a:p>
        </p:txBody>
      </p:sp>
      <p:sp>
        <p:nvSpPr>
          <p:cNvPr id="399" name="Google Shape;399;p37"/>
          <p:cNvSpPr txBox="1"/>
          <p:nvPr/>
        </p:nvSpPr>
        <p:spPr>
          <a:xfrm>
            <a:off x="311700" y="1262150"/>
            <a:ext cx="49347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Price Oracle Manipulation (</a:t>
            </a:r>
            <a:r>
              <a:rPr lang="en" sz="1800">
                <a:solidFill>
                  <a:srgbClr val="548235"/>
                </a:solidFill>
                <a:latin typeface="Gill Sans"/>
                <a:ea typeface="Gill Sans"/>
                <a:cs typeface="Gill Sans"/>
                <a:sym typeface="Gill Sans"/>
              </a:rPr>
              <a:t>16, 5.8%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Erroneous Accounting (</a:t>
            </a:r>
            <a:r>
              <a:rPr lang="en" sz="180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72, 26.6%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ID Uniqueness Violation (</a:t>
            </a:r>
            <a:r>
              <a:rPr lang="en" sz="1800">
                <a:solidFill>
                  <a:srgbClr val="C55A11"/>
                </a:solidFill>
                <a:latin typeface="Gill Sans"/>
                <a:ea typeface="Gill Sans"/>
                <a:cs typeface="Gill Sans"/>
                <a:sym typeface="Gill Sans"/>
              </a:rPr>
              <a:t>43, 15.9%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Inconsistent State Updates (</a:t>
            </a:r>
            <a:r>
              <a:rPr lang="en" sz="1800">
                <a:solidFill>
                  <a:srgbClr val="BF9000"/>
                </a:solidFill>
                <a:latin typeface="Gill Sans"/>
                <a:ea typeface="Gill Sans"/>
                <a:cs typeface="Gill Sans"/>
                <a:sym typeface="Gill Sans"/>
              </a:rPr>
              <a:t>49, 18.1%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Privilege Escalation (</a:t>
            </a:r>
            <a:r>
              <a:rPr lang="en" sz="1800">
                <a:solidFill>
                  <a:srgbClr val="333F50"/>
                </a:solidFill>
                <a:latin typeface="Gill Sans"/>
                <a:ea typeface="Gill Sans"/>
                <a:cs typeface="Gill Sans"/>
                <a:sym typeface="Gill Sans"/>
              </a:rPr>
              <a:t>25, 9.2%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Atomicity Violations (</a:t>
            </a:r>
            <a:r>
              <a:rPr lang="en" sz="1800">
                <a:solidFill>
                  <a:srgbClr val="7030A0"/>
                </a:solidFill>
                <a:latin typeface="Gill Sans"/>
                <a:ea typeface="Gill Sans"/>
                <a:cs typeface="Gill Sans"/>
                <a:sym typeface="Gill Sans"/>
              </a:rPr>
              <a:t>22, 8.1%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Contract-Specific Bugs (</a:t>
            </a:r>
            <a:r>
              <a:rPr lang="en" sz="1800" b="1">
                <a:solidFill>
                  <a:srgbClr val="2E75B6"/>
                </a:solidFill>
                <a:latin typeface="Gill Sans"/>
                <a:ea typeface="Gill Sans"/>
                <a:cs typeface="Gill Sans"/>
                <a:sym typeface="Gill Sans"/>
              </a:rPr>
              <a:t>44, 16.2%</a:t>
            </a:r>
            <a:r>
              <a:rPr lang="en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00" name="Google Shape;4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00" y="1371600"/>
            <a:ext cx="4480560" cy="2956843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7"/>
          <p:cNvSpPr txBox="1"/>
          <p:nvPr/>
        </p:nvSpPr>
        <p:spPr>
          <a:xfrm>
            <a:off x="5712850" y="1371600"/>
            <a:ext cx="787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E75B6"/>
                </a:solidFill>
                <a:latin typeface="Gill Sans"/>
                <a:ea typeface="Gill Sans"/>
                <a:cs typeface="Gill Sans"/>
                <a:sym typeface="Gill Sans"/>
              </a:rPr>
              <a:t>8.1%</a:t>
            </a:r>
            <a:endParaRPr sz="1800">
              <a:solidFill>
                <a:srgbClr val="2E75B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RQ2: Machine Unauditable Bugs</a:t>
            </a:r>
            <a:endParaRPr/>
          </a:p>
        </p:txBody>
      </p:sp>
      <p:sp>
        <p:nvSpPr>
          <p:cNvPr id="407" name="Google Shape;407;p38"/>
          <p:cNvSpPr txBox="1"/>
          <p:nvPr/>
        </p:nvSpPr>
        <p:spPr>
          <a:xfrm>
            <a:off x="311700" y="1262150"/>
            <a:ext cx="49347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Price Oracle Manipulation (</a:t>
            </a:r>
            <a:r>
              <a:rPr lang="en" sz="1800">
                <a:solidFill>
                  <a:srgbClr val="548235"/>
                </a:solidFill>
                <a:latin typeface="Gill Sans"/>
                <a:ea typeface="Gill Sans"/>
                <a:cs typeface="Gill Sans"/>
                <a:sym typeface="Gill Sans"/>
              </a:rPr>
              <a:t>16, 5.8%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Erroneous Accounting (</a:t>
            </a:r>
            <a:r>
              <a:rPr lang="en" sz="180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72, 26.6%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ID Uniqueness Violation (</a:t>
            </a:r>
            <a:r>
              <a:rPr lang="en" sz="1800">
                <a:solidFill>
                  <a:srgbClr val="C55A11"/>
                </a:solidFill>
                <a:latin typeface="Gill Sans"/>
                <a:ea typeface="Gill Sans"/>
                <a:cs typeface="Gill Sans"/>
                <a:sym typeface="Gill Sans"/>
              </a:rPr>
              <a:t>43, 15.9%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Inconsistent State Updates (</a:t>
            </a:r>
            <a:r>
              <a:rPr lang="en" sz="1800">
                <a:solidFill>
                  <a:srgbClr val="BF9000"/>
                </a:solidFill>
                <a:latin typeface="Gill Sans"/>
                <a:ea typeface="Gill Sans"/>
                <a:cs typeface="Gill Sans"/>
                <a:sym typeface="Gill Sans"/>
              </a:rPr>
              <a:t>49, 18.1%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Privilege Escalation (</a:t>
            </a:r>
            <a:r>
              <a:rPr lang="en" sz="1800">
                <a:solidFill>
                  <a:srgbClr val="333F50"/>
                </a:solidFill>
                <a:latin typeface="Gill Sans"/>
                <a:ea typeface="Gill Sans"/>
                <a:cs typeface="Gill Sans"/>
                <a:sym typeface="Gill Sans"/>
              </a:rPr>
              <a:t>25, 9.2%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Atomicity Violations (</a:t>
            </a:r>
            <a:r>
              <a:rPr lang="en" sz="1800">
                <a:solidFill>
                  <a:srgbClr val="7030A0"/>
                </a:solidFill>
                <a:latin typeface="Gill Sans"/>
                <a:ea typeface="Gill Sans"/>
                <a:cs typeface="Gill Sans"/>
                <a:sym typeface="Gill Sans"/>
              </a:rPr>
              <a:t>22, 8.1%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Contract-Specific Bugs (</a:t>
            </a:r>
            <a:r>
              <a:rPr lang="en" sz="1800">
                <a:solidFill>
                  <a:srgbClr val="2E75B6"/>
                </a:solidFill>
                <a:latin typeface="Gill Sans"/>
                <a:ea typeface="Gill Sans"/>
                <a:cs typeface="Gill Sans"/>
                <a:sym typeface="Gill Sans"/>
              </a:rPr>
              <a:t>44, 16.2%</a:t>
            </a: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8" name="Google Shape;408;p38"/>
          <p:cNvSpPr txBox="1"/>
          <p:nvPr/>
        </p:nvSpPr>
        <p:spPr>
          <a:xfrm>
            <a:off x="5151600" y="1004400"/>
            <a:ext cx="3992400" cy="3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Findings</a:t>
            </a:r>
            <a:r>
              <a:rPr lang="en" sz="2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2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Machine unauditable bugs can be classified to 7 categories, with around 85% are not project specific.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●"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Bugs in most categories have general abstract models which may serve as oracles for future automated tools. 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9" name="Google Shape;409;p38"/>
          <p:cNvSpPr txBox="1"/>
          <p:nvPr/>
        </p:nvSpPr>
        <p:spPr>
          <a:xfrm>
            <a:off x="844450" y="4299050"/>
            <a:ext cx="833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More findings, including that</a:t>
            </a:r>
            <a:r>
              <a:rPr lang="en" sz="1700" u="sng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i="1" u="sng">
                <a:latin typeface="Times New Roman"/>
                <a:ea typeface="Times New Roman"/>
                <a:cs typeface="Times New Roman"/>
                <a:sym typeface="Times New Roman"/>
              </a:rPr>
              <a:t>different types of projects are prone to different types of bugs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 can be found in our paper, and also at our poster.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Guided Auditing!</a:t>
            </a:r>
            <a:endParaRPr/>
          </a:p>
        </p:txBody>
      </p:sp>
      <p:graphicFrame>
        <p:nvGraphicFramePr>
          <p:cNvPr id="415" name="Google Shape;415;p39"/>
          <p:cNvGraphicFramePr/>
          <p:nvPr/>
        </p:nvGraphicFramePr>
        <p:xfrm>
          <a:off x="952500" y="1019700"/>
          <a:ext cx="7239000" cy="3169680"/>
        </p:xfrm>
        <a:graphic>
          <a:graphicData uri="http://schemas.openxmlformats.org/drawingml/2006/table">
            <a:tbl>
              <a:tblPr>
                <a:noFill/>
                <a:tableStyleId>{469013CD-95C0-4015-8712-0A665C682105}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Type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Bounty Program (4)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Code4rena (11)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Price Oracle Manipulation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Erroneous Accounting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ID Uniqueness Violation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Inconsistent State Updates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Privilege Escalation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Atomicity Violations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Contract-Specific Bugs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16" name="Google Shape;416;p39"/>
          <p:cNvGraphicFramePr/>
          <p:nvPr/>
        </p:nvGraphicFramePr>
        <p:xfrm>
          <a:off x="952500" y="4267475"/>
          <a:ext cx="7239000" cy="792420"/>
        </p:xfrm>
        <a:graphic>
          <a:graphicData uri="http://schemas.openxmlformats.org/drawingml/2006/table">
            <a:tbl>
              <a:tblPr>
                <a:noFill/>
                <a:tableStyleId>{469013CD-95C0-4015-8712-0A665C682105}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Total Bug Bounty Awarded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102,659.98 USD</a:t>
                      </a:r>
                      <a:endParaRPr b="1" i="1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Total Funds Protected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22.52 million USD</a:t>
                      </a:r>
                      <a:endParaRPr b="1" i="1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7" name="Google Shape;417;p39"/>
          <p:cNvSpPr/>
          <p:nvPr/>
        </p:nvSpPr>
        <p:spPr>
          <a:xfrm>
            <a:off x="917400" y="1353550"/>
            <a:ext cx="6752700" cy="45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9"/>
          <p:cNvSpPr/>
          <p:nvPr/>
        </p:nvSpPr>
        <p:spPr>
          <a:xfrm>
            <a:off x="917400" y="2938200"/>
            <a:ext cx="6752700" cy="45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9"/>
          <p:cNvSpPr/>
          <p:nvPr/>
        </p:nvSpPr>
        <p:spPr>
          <a:xfrm>
            <a:off x="967975" y="4254725"/>
            <a:ext cx="7239000" cy="397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9"/>
          <p:cNvSpPr/>
          <p:nvPr/>
        </p:nvSpPr>
        <p:spPr>
          <a:xfrm>
            <a:off x="952575" y="4694425"/>
            <a:ext cx="7239000" cy="365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Take Away</a:t>
            </a:r>
            <a:endParaRPr b="1"/>
          </a:p>
        </p:txBody>
      </p:sp>
      <p:sp>
        <p:nvSpPr>
          <p:cNvPr id="426" name="Google Shape;426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" sz="3250"/>
              <a:t>More than </a:t>
            </a:r>
            <a:r>
              <a:rPr lang="en" sz="3250" i="1">
                <a:solidFill>
                  <a:srgbClr val="C00000"/>
                </a:solidFill>
              </a:rPr>
              <a:t>80% of exploitable bugs are beyond existing tools</a:t>
            </a:r>
            <a:r>
              <a:rPr lang="en" sz="3250"/>
              <a:t>.</a:t>
            </a:r>
            <a:endParaRPr sz="3250"/>
          </a:p>
          <a:p>
            <a:pPr marL="0" lvl="0" indent="4572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•This is largely due to the lack in describing and checking the corresponding domain-specific properties (i.e., general testing </a:t>
            </a:r>
            <a:r>
              <a:rPr lang="en" sz="2400" i="1">
                <a:solidFill>
                  <a:srgbClr val="C00000"/>
                </a:solidFill>
              </a:rPr>
              <a:t>oracles</a:t>
            </a:r>
            <a:r>
              <a:rPr lang="en" sz="2400"/>
              <a:t>).</a:t>
            </a:r>
            <a:endParaRPr sz="2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7288"/>
              <a:buFont typeface="Arial"/>
              <a:buNone/>
            </a:pPr>
            <a:r>
              <a:rPr lang="en" sz="2950"/>
              <a:t>The 80% of exploitable bugs that are beyond tools, called machine unauditable bugs (MUBs), can be classified into </a:t>
            </a:r>
            <a:r>
              <a:rPr lang="en" sz="2950" i="1">
                <a:solidFill>
                  <a:srgbClr val="C00000"/>
                </a:solidFill>
              </a:rPr>
              <a:t>7 categories</a:t>
            </a:r>
            <a:r>
              <a:rPr lang="en" sz="2950"/>
              <a:t>.</a:t>
            </a:r>
            <a:endParaRPr sz="2950"/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•One of the categories (accounting for 16.2% of the MUBs) is project/implementation specific such that general oracles may not exist.</a:t>
            </a:r>
            <a:endParaRPr sz="2400"/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•The remaining 6 categories have clear symptoms and can be properly abstracted such that automated oracles may be devised.</a:t>
            </a:r>
            <a:endParaRPr sz="2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0"/>
          <p:cNvSpPr txBox="1"/>
          <p:nvPr/>
        </p:nvSpPr>
        <p:spPr>
          <a:xfrm>
            <a:off x="338800" y="4311925"/>
            <a:ext cx="88395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i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paper tries to raise the incentive of security researchers to develop automated oracles for machine unauditable bugs in smart contracts. </a:t>
            </a:r>
            <a:endParaRPr sz="1900" i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Works</a:t>
            </a:r>
            <a:endParaRPr/>
          </a:p>
        </p:txBody>
      </p:sp>
      <p:sp>
        <p:nvSpPr>
          <p:cNvPr id="433" name="Google Shape;433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7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457200" lvl="0" indent="-341947" algn="l" rtl="0">
              <a:spcBef>
                <a:spcPts val="8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N. Atzei, M. Bartoletti, and T. Cimoli, “A survey of attacks on ethereum smart contracts (sok),” in International conference on principles of security and trust. Springer, 2017.</a:t>
            </a:r>
            <a:endParaRPr/>
          </a:p>
          <a:p>
            <a:pPr marL="457200" lvl="0" indent="-341947" algn="l" rtl="0">
              <a:spcBef>
                <a:spcPts val="8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W. Dingman, A. Cohen, N. Ferrara, A. Lynch, P. Jasinski, P. E. Black, and L. Deng, “Classification of smart contract bugs using the nist bugs framework,” in 2019 IEEE 17th International Conference on Software Engineering Research, Management and Applications (SERA), 2019.</a:t>
            </a:r>
            <a:endParaRPr/>
          </a:p>
          <a:p>
            <a:pPr marL="457200" lvl="0" indent="-341947" algn="l" rtl="0">
              <a:spcBef>
                <a:spcPts val="8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P. Zhang, F. Xiao, and X. Luo, “A framework and dataset for bugs in ethereum smart contracts,” in 2020 IEEE International Conference on Software Maintenance and Evolution (ICSME). IEEE, 2020.</a:t>
            </a:r>
            <a:endParaRPr/>
          </a:p>
          <a:p>
            <a:pPr marL="457200" lvl="0" indent="-341947" algn="l" rtl="0">
              <a:spcBef>
                <a:spcPts val="8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J. Chen, X. Xia, D. Lo, J. Grundy, X. Luo, and T. Chen, “Defining smart contract defects on ethereum,” IEEE Transactions on Software Engineering, 2020.</a:t>
            </a:r>
            <a:endParaRPr/>
          </a:p>
          <a:p>
            <a:pPr marL="457200" lvl="0" indent="-341947" algn="l" rtl="0">
              <a:spcBef>
                <a:spcPts val="8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K. Delmolino, M. Arnett, A. Kosba, A. Miller, and E. Shi, “Step by step towards creating a safe smart contract: Lessons and insights from a cryptocurrency lab,” in International conference on financial cryptography and data security. Springer, 2016.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"/>
          <p:cNvSpPr txBox="1">
            <a:spLocks noGrp="1"/>
          </p:cNvSpPr>
          <p:nvPr>
            <p:ph type="title"/>
          </p:nvPr>
        </p:nvSpPr>
        <p:spPr>
          <a:xfrm>
            <a:off x="75650" y="1590000"/>
            <a:ext cx="4591800" cy="1963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</a:t>
            </a:r>
            <a:endParaRPr sz="6000"/>
          </a:p>
        </p:txBody>
      </p:sp>
      <p:grpSp>
        <p:nvGrpSpPr>
          <p:cNvPr id="439" name="Google Shape;439;p42"/>
          <p:cNvGrpSpPr/>
          <p:nvPr/>
        </p:nvGrpSpPr>
        <p:grpSpPr>
          <a:xfrm>
            <a:off x="6520500" y="1082575"/>
            <a:ext cx="2936100" cy="2470925"/>
            <a:chOff x="6520500" y="1082575"/>
            <a:chExt cx="2936100" cy="2470925"/>
          </a:xfrm>
        </p:grpSpPr>
        <p:pic>
          <p:nvPicPr>
            <p:cNvPr id="440" name="Google Shape;440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20500" y="1590000"/>
              <a:ext cx="1963500" cy="196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p42"/>
            <p:cNvSpPr txBox="1"/>
            <p:nvPr/>
          </p:nvSpPr>
          <p:spPr>
            <a:xfrm>
              <a:off x="6520500" y="1082575"/>
              <a:ext cx="2936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Times New Roman"/>
                  <a:ea typeface="Times New Roman"/>
                  <a:cs typeface="Times New Roman"/>
                  <a:sym typeface="Times New Roman"/>
                </a:rPr>
                <a:t>Github QR Code</a:t>
              </a:r>
              <a:endParaRPr sz="21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442" name="Google Shape;442;p42"/>
          <p:cNvSpPr txBox="1"/>
          <p:nvPr/>
        </p:nvSpPr>
        <p:spPr>
          <a:xfrm>
            <a:off x="792450" y="4224875"/>
            <a:ext cx="7559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Please stop by to see our poster in </a:t>
            </a:r>
            <a:r>
              <a:rPr lang="en" sz="2100" u="sng">
                <a:latin typeface="Times New Roman"/>
                <a:ea typeface="Times New Roman"/>
                <a:cs typeface="Times New Roman"/>
                <a:sym typeface="Times New Roman"/>
              </a:rPr>
              <a:t>meeting room 105</a:t>
            </a: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 at </a:t>
            </a:r>
            <a:r>
              <a:rPr lang="en" sz="2100" b="1">
                <a:latin typeface="Times New Roman"/>
                <a:ea typeface="Times New Roman"/>
                <a:cs typeface="Times New Roman"/>
                <a:sym typeface="Times New Roman"/>
              </a:rPr>
              <a:t>3:15</a:t>
            </a:r>
            <a:endParaRPr sz="21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43" name="Google Shape;443;p42"/>
          <p:cNvGrpSpPr/>
          <p:nvPr/>
        </p:nvGrpSpPr>
        <p:grpSpPr>
          <a:xfrm>
            <a:off x="4049550" y="1082575"/>
            <a:ext cx="2140200" cy="2470925"/>
            <a:chOff x="4049550" y="1082575"/>
            <a:chExt cx="2140200" cy="2470925"/>
          </a:xfrm>
        </p:grpSpPr>
        <p:sp>
          <p:nvSpPr>
            <p:cNvPr id="444" name="Google Shape;444;p42"/>
            <p:cNvSpPr txBox="1"/>
            <p:nvPr/>
          </p:nvSpPr>
          <p:spPr>
            <a:xfrm>
              <a:off x="4049550" y="1082575"/>
              <a:ext cx="21402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Times New Roman"/>
                  <a:ea typeface="Times New Roman"/>
                  <a:cs typeface="Times New Roman"/>
                  <a:sym typeface="Times New Roman"/>
                </a:rPr>
                <a:t>Poster QR Code</a:t>
              </a:r>
              <a:endParaRPr sz="21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445" name="Google Shape;445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49550" y="1688475"/>
              <a:ext cx="1872511" cy="1865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6" name="Google Shape;446;p42"/>
          <p:cNvSpPr txBox="1"/>
          <p:nvPr/>
        </p:nvSpPr>
        <p:spPr>
          <a:xfrm>
            <a:off x="6254100" y="3687425"/>
            <a:ext cx="293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(Surpassed</a:t>
            </a: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 1k stars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in April)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" name="Google Shape;447;p42"/>
          <p:cNvSpPr/>
          <p:nvPr/>
        </p:nvSpPr>
        <p:spPr>
          <a:xfrm>
            <a:off x="7672600" y="3482850"/>
            <a:ext cx="325200" cy="325800"/>
          </a:xfrm>
          <a:prstGeom prst="star5">
            <a:avLst>
              <a:gd name="adj" fmla="val 24410"/>
              <a:gd name="hf" fmla="val 105146"/>
              <a:gd name="vf" fmla="val 11055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Smart Contract Security Vulnerabilities</a:t>
            </a:r>
            <a:endParaRPr b="1"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/>
              <a:t>Exploitable bugs in smart contracts have caused </a:t>
            </a:r>
            <a:r>
              <a:rPr lang="en" sz="2800" i="1">
                <a:solidFill>
                  <a:srgbClr val="C00000"/>
                </a:solidFill>
              </a:rPr>
              <a:t>significant monetary loss ($1.57 billion were exploited from various smart contracts as of May 1, 2022)</a:t>
            </a:r>
            <a:r>
              <a:rPr lang="en" sz="2800"/>
              <a:t>, despite substantial advances in smart contract security.</a:t>
            </a:r>
            <a:endParaRPr sz="2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/>
              <a:t>It is hence interesting to understand</a:t>
            </a:r>
            <a:endParaRPr sz="2800"/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400"/>
              <a:t>•The effectiveness of existing techniques to detect real-world vulnerabilities</a:t>
            </a:r>
            <a:endParaRPr sz="2400"/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400"/>
              <a:t>•The categories and distributions of bugs that</a:t>
            </a:r>
            <a:r>
              <a:rPr lang="en" sz="2400" b="1">
                <a:solidFill>
                  <a:srgbClr val="980000"/>
                </a:solidFill>
              </a:rPr>
              <a:t> cannot</a:t>
            </a:r>
            <a:r>
              <a:rPr lang="en" sz="2400"/>
              <a:t> be detected by existing techniques (i.e., </a:t>
            </a:r>
            <a:r>
              <a:rPr lang="en" sz="2400" u="sng"/>
              <a:t>machine unauditable bugs</a:t>
            </a:r>
            <a:r>
              <a:rPr lang="en" sz="2400"/>
              <a:t>)</a:t>
            </a:r>
            <a:endParaRPr sz="2400"/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400"/>
              <a:t>•</a:t>
            </a:r>
            <a:r>
              <a:rPr lang="en" sz="2400" i="1">
                <a:solidFill>
                  <a:srgbClr val="C00000"/>
                </a:solidFill>
              </a:rPr>
              <a:t>How we can further improve existing techniques </a:t>
            </a:r>
            <a:endParaRPr sz="2400" i="1">
              <a:solidFill>
                <a:srgbClr val="C0000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Difference from Traditional Vulnerabilities</a:t>
            </a:r>
            <a:endParaRPr b="1"/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350"/>
              <a:t>Traditional software security vulnerabilities</a:t>
            </a:r>
            <a:endParaRPr sz="2350"/>
          </a:p>
          <a:p>
            <a:pPr marL="457200" lvl="0" indent="-3492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</a:pPr>
            <a:r>
              <a:rPr lang="en" sz="1900" u="sng">
                <a:solidFill>
                  <a:srgbClr val="000000"/>
                </a:solidFill>
              </a:rPr>
              <a:t>Usually have a set form</a:t>
            </a:r>
            <a:r>
              <a:rPr lang="en" sz="1900">
                <a:solidFill>
                  <a:srgbClr val="000000"/>
                </a:solidFill>
              </a:rPr>
              <a:t> (e.g. buffer overflow, information leak, and privilege escalation)</a:t>
            </a:r>
            <a:endParaRPr sz="19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350">
                <a:solidFill>
                  <a:srgbClr val="000000"/>
                </a:solidFill>
              </a:rPr>
              <a:t>Smart contract security vulnerabilities</a:t>
            </a:r>
            <a:endParaRPr sz="2350">
              <a:solidFill>
                <a:srgbClr val="000000"/>
              </a:solidFill>
            </a:endParaRPr>
          </a:p>
          <a:p>
            <a:pPr marL="457200" lvl="0" indent="-3492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</a:pPr>
            <a:r>
              <a:rPr lang="en" sz="1900" u="sng">
                <a:solidFill>
                  <a:srgbClr val="000000"/>
                </a:solidFill>
              </a:rPr>
              <a:t>Are generally more diverse</a:t>
            </a:r>
            <a:r>
              <a:rPr lang="en" sz="1900">
                <a:solidFill>
                  <a:srgbClr val="000000"/>
                </a:solidFill>
              </a:rPr>
              <a:t>, including violations of domain and application specific properties</a:t>
            </a:r>
            <a:endParaRPr sz="1900">
              <a:solidFill>
                <a:srgbClr val="000000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</a:pPr>
            <a:r>
              <a:rPr lang="en" sz="1900" u="sng">
                <a:solidFill>
                  <a:srgbClr val="000000"/>
                </a:solidFill>
              </a:rPr>
              <a:t>Denote a direct linkage between software and money</a:t>
            </a:r>
            <a:r>
              <a:rPr lang="en" sz="1900">
                <a:solidFill>
                  <a:srgbClr val="000000"/>
                </a:solidFill>
              </a:rPr>
              <a:t>; exploits usually indicate monetary loss</a:t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Threat Model</a:t>
            </a:r>
            <a:endParaRPr b="1"/>
          </a:p>
        </p:txBody>
      </p:sp>
      <p:sp>
        <p:nvSpPr>
          <p:cNvPr id="144" name="Google Shape;14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7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•	</a:t>
            </a:r>
            <a:r>
              <a:rPr lang="en" sz="2300"/>
              <a:t>In our threat model, an </a:t>
            </a:r>
            <a:r>
              <a:rPr lang="en" sz="2300" i="1" u="sng"/>
              <a:t>adversary</a:t>
            </a:r>
            <a:r>
              <a:rPr lang="en" sz="2300"/>
              <a:t> is a smart contract user who crafts special inputs to exploit the on-chain contract and further cause monetary loss.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 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 r="86892" b="61938"/>
          <a:stretch/>
        </p:blipFill>
        <p:spPr>
          <a:xfrm>
            <a:off x="898150" y="2402250"/>
            <a:ext cx="940798" cy="10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001" y="3284750"/>
            <a:ext cx="1194000" cy="12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3">
            <a:alphaModFix/>
          </a:blip>
          <a:srcRect l="13320" t="8676" r="53209" b="66539"/>
          <a:stretch/>
        </p:blipFill>
        <p:spPr>
          <a:xfrm>
            <a:off x="1947700" y="2402250"/>
            <a:ext cx="2732651" cy="7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l="5407" t="37134" r="59156" b="50022"/>
          <a:stretch/>
        </p:blipFill>
        <p:spPr>
          <a:xfrm>
            <a:off x="1271475" y="3843173"/>
            <a:ext cx="2912527" cy="4249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20"/>
          <p:cNvGrpSpPr/>
          <p:nvPr/>
        </p:nvGrpSpPr>
        <p:grpSpPr>
          <a:xfrm>
            <a:off x="5162045" y="2919625"/>
            <a:ext cx="3981955" cy="2272000"/>
            <a:chOff x="6434125" y="1669232"/>
            <a:chExt cx="4859006" cy="2887646"/>
          </a:xfrm>
        </p:grpSpPr>
        <p:pic>
          <p:nvPicPr>
            <p:cNvPr id="150" name="Google Shape;150;p20"/>
            <p:cNvPicPr preferRelativeResize="0"/>
            <p:nvPr/>
          </p:nvPicPr>
          <p:blipFill rotWithShape="1">
            <a:blip r:embed="rId3">
              <a:alphaModFix/>
            </a:blip>
            <a:srcRect l="54200" t="28505" r="1351"/>
            <a:stretch/>
          </p:blipFill>
          <p:spPr>
            <a:xfrm>
              <a:off x="6669671" y="1669232"/>
              <a:ext cx="4623460" cy="288764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1" name="Google Shape;151;p20"/>
            <p:cNvCxnSpPr/>
            <p:nvPr/>
          </p:nvCxnSpPr>
          <p:spPr>
            <a:xfrm rot="10800000">
              <a:off x="6434125" y="2416775"/>
              <a:ext cx="15381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52" name="Google Shape;152;p20"/>
          <p:cNvSpPr txBox="1"/>
          <p:nvPr/>
        </p:nvSpPr>
        <p:spPr>
          <a:xfrm>
            <a:off x="311700" y="4328075"/>
            <a:ext cx="506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Exploits </a:t>
            </a: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originating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from or </a:t>
            </a: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having parts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that are </a:t>
            </a:r>
            <a:r>
              <a:rPr lang="en" sz="1800" u="sng">
                <a:latin typeface="Times New Roman"/>
                <a:ea typeface="Times New Roman"/>
                <a:cs typeface="Times New Roman"/>
                <a:sym typeface="Times New Roman"/>
              </a:rPr>
              <a:t>off-chain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are also </a:t>
            </a:r>
            <a:r>
              <a:rPr lang="en" sz="1800" i="1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 of Scope </a:t>
            </a:r>
            <a:endParaRPr sz="1800" i="1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Research Questions</a:t>
            </a:r>
            <a:endParaRPr b="1"/>
          </a:p>
        </p:txBody>
      </p:sp>
      <p:sp>
        <p:nvSpPr>
          <p:cNvPr id="158" name="Google Shape;15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52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457200" lvl="0" indent="-339725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50"/>
              <a:buChar char="•"/>
            </a:pPr>
            <a:r>
              <a:rPr lang="en" sz="1750"/>
              <a:t>How </a:t>
            </a:r>
            <a:r>
              <a:rPr lang="en" sz="1750" u="sng"/>
              <a:t>effective</a:t>
            </a:r>
            <a:r>
              <a:rPr lang="en" sz="1750"/>
              <a:t> are the existing tools?</a:t>
            </a:r>
            <a:endParaRPr sz="1750"/>
          </a:p>
          <a:p>
            <a:pPr marL="457200" lvl="0" indent="-339725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50"/>
              <a:buChar char="•"/>
            </a:pPr>
            <a:r>
              <a:rPr lang="en" sz="1750"/>
              <a:t>What are the </a:t>
            </a:r>
            <a:r>
              <a:rPr lang="en" sz="1750" u="sng"/>
              <a:t>categories and distributions</a:t>
            </a:r>
            <a:r>
              <a:rPr lang="en" sz="1750"/>
              <a:t> of machine unauditable bugs?</a:t>
            </a:r>
            <a:endParaRPr sz="1750"/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311700" y="2571750"/>
            <a:ext cx="8520600" cy="368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9725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50"/>
              <a:buChar char="•"/>
            </a:pPr>
            <a:r>
              <a:rPr lang="en" sz="1750"/>
              <a:t>How difficult is it to audit exploitable bugs?</a:t>
            </a:r>
            <a:endParaRPr sz="1750"/>
          </a:p>
          <a:p>
            <a:pPr marL="457200" lvl="0" indent="-3397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•"/>
            </a:pPr>
            <a:r>
              <a:rPr lang="en" sz="1750"/>
              <a:t>What are the root causes, categories, and distributions of machine unauditable bugs?</a:t>
            </a:r>
            <a:endParaRPr sz="1750"/>
          </a:p>
          <a:p>
            <a:pPr marL="457200" lvl="0" indent="-3397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•"/>
            </a:pPr>
            <a:r>
              <a:rPr lang="en" sz="1750"/>
              <a:t>What are the symptoms and fixes of machine unauditable bugs? </a:t>
            </a:r>
            <a:endParaRPr sz="1750"/>
          </a:p>
          <a:p>
            <a:pPr marL="457200" lvl="0" indent="-3397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•"/>
            </a:pPr>
            <a:r>
              <a:rPr lang="en" sz="1750"/>
              <a:t>Can they be properly abstracted such that automated oracles can be devised?</a:t>
            </a:r>
            <a:endParaRPr sz="175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750"/>
          </a:p>
        </p:txBody>
      </p:sp>
      <p:sp>
        <p:nvSpPr>
          <p:cNvPr id="160" name="Google Shape;160;p21"/>
          <p:cNvSpPr/>
          <p:nvPr/>
        </p:nvSpPr>
        <p:spPr>
          <a:xfrm>
            <a:off x="4731300" y="1612800"/>
            <a:ext cx="2508900" cy="471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21"/>
          <p:cNvGrpSpPr/>
          <p:nvPr/>
        </p:nvGrpSpPr>
        <p:grpSpPr>
          <a:xfrm>
            <a:off x="4731300" y="698575"/>
            <a:ext cx="4603800" cy="1150025"/>
            <a:chOff x="4731300" y="698575"/>
            <a:chExt cx="4603800" cy="1150025"/>
          </a:xfrm>
        </p:grpSpPr>
        <p:sp>
          <p:nvSpPr>
            <p:cNvPr id="162" name="Google Shape;162;p21"/>
            <p:cNvSpPr txBox="1"/>
            <p:nvPr/>
          </p:nvSpPr>
          <p:spPr>
            <a:xfrm>
              <a:off x="4731300" y="698575"/>
              <a:ext cx="4603800" cy="4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50" i="1">
                  <a:solidFill>
                    <a:srgbClr val="98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Bugs that cannot be detected by existing tools</a:t>
              </a:r>
              <a:endParaRPr sz="1750" i="1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63" name="Google Shape;163;p21"/>
            <p:cNvCxnSpPr>
              <a:stCxn id="160" idx="3"/>
            </p:cNvCxnSpPr>
            <p:nvPr/>
          </p:nvCxnSpPr>
          <p:spPr>
            <a:xfrm rot="10800000" flipH="1">
              <a:off x="7240200" y="1111200"/>
              <a:ext cx="537900" cy="737400"/>
            </a:xfrm>
            <a:prstGeom prst="bentConnector2">
              <a:avLst/>
            </a:prstGeom>
            <a:noFill/>
            <a:ln w="9525" cap="flat" cmpd="sng">
              <a:solidFill>
                <a:srgbClr val="98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64" name="Google Shape;164;p21"/>
          <p:cNvSpPr txBox="1"/>
          <p:nvPr/>
        </p:nvSpPr>
        <p:spPr>
          <a:xfrm>
            <a:off x="453850" y="2061163"/>
            <a:ext cx="80556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63600" lvl="2" indent="-187325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" sz="1750" i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Auditing</a:t>
            </a:r>
            <a:r>
              <a:rPr lang="en" sz="17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bug-finding in smart contracts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Research Questions</a:t>
            </a:r>
            <a:endParaRPr b="1"/>
          </a:p>
        </p:txBody>
      </p:sp>
      <p:sp>
        <p:nvSpPr>
          <p:cNvPr id="170" name="Google Shape;170;p22"/>
          <p:cNvSpPr/>
          <p:nvPr/>
        </p:nvSpPr>
        <p:spPr>
          <a:xfrm rot="10800000" flipH="1">
            <a:off x="460200" y="1015200"/>
            <a:ext cx="8372100" cy="97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288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9725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50"/>
              <a:buChar char="•"/>
            </a:pPr>
            <a:r>
              <a:rPr lang="en" sz="1750"/>
              <a:t>How effective are the existing tools?</a:t>
            </a:r>
            <a:endParaRPr sz="1750"/>
          </a:p>
          <a:p>
            <a:pPr marL="457200" lvl="0" indent="-339725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50"/>
              <a:buChar char="•"/>
            </a:pPr>
            <a:r>
              <a:rPr lang="en" sz="1750"/>
              <a:t>What are the categories and distributions of machine unauditable bugs?</a:t>
            </a:r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1"/>
          </p:nvPr>
        </p:nvSpPr>
        <p:spPr>
          <a:xfrm>
            <a:off x="311700" y="2084400"/>
            <a:ext cx="8520600" cy="368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9725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50"/>
              <a:buChar char="•"/>
            </a:pPr>
            <a:r>
              <a:rPr lang="en" sz="1750"/>
              <a:t>How difficult is it to audit exploitable bugs?</a:t>
            </a:r>
            <a:endParaRPr sz="1750"/>
          </a:p>
          <a:p>
            <a:pPr marL="457200" lvl="0" indent="-339725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50"/>
              <a:buChar char="•"/>
            </a:pPr>
            <a:r>
              <a:rPr lang="en" sz="1750"/>
              <a:t>What are the root causes, categories, and distributions of machine unauditable bugs?</a:t>
            </a:r>
            <a:endParaRPr sz="1750"/>
          </a:p>
          <a:p>
            <a:pPr marL="457200" lvl="0" indent="-339725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50"/>
              <a:buChar char="•"/>
            </a:pPr>
            <a:r>
              <a:rPr lang="en" sz="1750"/>
              <a:t>What are the symptoms and fixes of machine unauditable bugs? </a:t>
            </a:r>
            <a:endParaRPr sz="1750"/>
          </a:p>
          <a:p>
            <a:pPr marL="457200" lvl="0" indent="-339725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50"/>
              <a:buChar char="•"/>
            </a:pPr>
            <a:r>
              <a:rPr lang="en" sz="1750"/>
              <a:t>Can they be properly abstracted such that automated oracles can be devised?</a:t>
            </a:r>
            <a:endParaRPr sz="175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750"/>
          </a:p>
        </p:txBody>
      </p:sp>
      <p:grpSp>
        <p:nvGrpSpPr>
          <p:cNvPr id="173" name="Google Shape;173;p22"/>
          <p:cNvGrpSpPr/>
          <p:nvPr/>
        </p:nvGrpSpPr>
        <p:grpSpPr>
          <a:xfrm>
            <a:off x="460200" y="2084294"/>
            <a:ext cx="10246765" cy="2357221"/>
            <a:chOff x="501800" y="2114750"/>
            <a:chExt cx="10204925" cy="2327200"/>
          </a:xfrm>
        </p:grpSpPr>
        <p:sp>
          <p:nvSpPr>
            <p:cNvPr id="174" name="Google Shape;174;p22"/>
            <p:cNvSpPr txBox="1"/>
            <p:nvPr/>
          </p:nvSpPr>
          <p:spPr>
            <a:xfrm>
              <a:off x="4020025" y="4046850"/>
              <a:ext cx="66867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>
                  <a:latin typeface="Times New Roman"/>
                  <a:ea typeface="Times New Roman"/>
                  <a:cs typeface="Times New Roman"/>
                  <a:sym typeface="Times New Roman"/>
                </a:rPr>
                <a:t>Details can be found in our paper and at our poster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501800" y="2114750"/>
              <a:ext cx="8330400" cy="19320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Impact</a:t>
            </a:r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9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177800" lvl="0" indent="-1460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Through </a:t>
            </a:r>
            <a:r>
              <a:rPr lang="en" sz="1700" i="1"/>
              <a:t>guided auditing</a:t>
            </a:r>
            <a:r>
              <a:rPr lang="en" sz="1700"/>
              <a:t>, we earned </a:t>
            </a:r>
            <a:r>
              <a:rPr lang="en" sz="1700" b="1" u="sng"/>
              <a:t>$102K</a:t>
            </a:r>
            <a:r>
              <a:rPr lang="en" sz="1700"/>
              <a:t> protecting </a:t>
            </a:r>
            <a:r>
              <a:rPr lang="en" sz="1700" b="1" u="sng"/>
              <a:t>$22.5M</a:t>
            </a:r>
            <a:r>
              <a:rPr lang="en" sz="1700"/>
              <a:t> in funds</a:t>
            </a:r>
            <a:endParaRPr sz="1700"/>
          </a:p>
          <a:p>
            <a:pPr marL="520700" lvl="1" indent="-1714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" sz="1700" i="1"/>
              <a:t>Guided auditing</a:t>
            </a:r>
            <a:r>
              <a:rPr lang="en" sz="1700"/>
              <a:t> is auditing with the help of our research</a:t>
            </a:r>
            <a:endParaRPr sz="1700"/>
          </a:p>
        </p:txBody>
      </p:sp>
      <p:sp>
        <p:nvSpPr>
          <p:cNvPr id="182" name="Google Shape;182;p23"/>
          <p:cNvSpPr txBox="1"/>
          <p:nvPr/>
        </p:nvSpPr>
        <p:spPr>
          <a:xfrm>
            <a:off x="311700" y="1917125"/>
            <a:ext cx="7411200" cy="17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7800" lvl="0" indent="-1460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Received recognition from notable smart contract security researchers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20700" lvl="1" indent="-1714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Patrick Collins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“... they discovered how good our tools are”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20700" lvl="1" indent="-1714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bytes032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“This is the MOST ALPHA research paper about smart contract security EVER”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380700" y="3548163"/>
            <a:ext cx="75078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7800" lvl="0" indent="-1460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 Interview with </a:t>
            </a:r>
            <a:r>
              <a:rPr lang="en" sz="17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Code4rena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 security company hosting prestigious smart contract contests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380700" y="4304700"/>
            <a:ext cx="65400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7800" lvl="0" indent="-1460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Dedicated video by </a:t>
            </a:r>
            <a:r>
              <a:rPr lang="en" sz="17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Fuzzing Labs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 research-oriented security company explaining our paper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85" name="Google Shape;185;p23"/>
          <p:cNvGrpSpPr/>
          <p:nvPr/>
        </p:nvGrpSpPr>
        <p:grpSpPr>
          <a:xfrm>
            <a:off x="4792151" y="7041"/>
            <a:ext cx="4351848" cy="2442391"/>
            <a:chOff x="3399202" y="1037511"/>
            <a:chExt cx="5764800" cy="3617285"/>
          </a:xfrm>
        </p:grpSpPr>
        <p:sp>
          <p:nvSpPr>
            <p:cNvPr id="186" name="Google Shape;186;p23"/>
            <p:cNvSpPr/>
            <p:nvPr/>
          </p:nvSpPr>
          <p:spPr>
            <a:xfrm>
              <a:off x="3399202" y="1129496"/>
              <a:ext cx="5764800" cy="3525300"/>
            </a:xfrm>
            <a:prstGeom prst="wedgeRoundRectCallout">
              <a:avLst>
                <a:gd name="adj1" fmla="val -109601"/>
                <a:gd name="adj2" fmla="val 51654"/>
                <a:gd name="adj3" fmla="val 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7" name="Google Shape;187;p23"/>
            <p:cNvPicPr preferRelativeResize="0"/>
            <p:nvPr/>
          </p:nvPicPr>
          <p:blipFill rotWithShape="1">
            <a:blip r:embed="rId3">
              <a:alphaModFix/>
            </a:blip>
            <a:srcRect b="42568"/>
            <a:stretch/>
          </p:blipFill>
          <p:spPr>
            <a:xfrm>
              <a:off x="3783602" y="1037511"/>
              <a:ext cx="4996024" cy="33476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88" name="Google Shape;188;p23"/>
          <p:cNvGrpSpPr/>
          <p:nvPr/>
        </p:nvGrpSpPr>
        <p:grpSpPr>
          <a:xfrm>
            <a:off x="4336950" y="10"/>
            <a:ext cx="4691607" cy="2776972"/>
            <a:chOff x="3626430" y="712987"/>
            <a:chExt cx="5405700" cy="3332100"/>
          </a:xfrm>
        </p:grpSpPr>
        <p:sp>
          <p:nvSpPr>
            <p:cNvPr id="189" name="Google Shape;189;p23"/>
            <p:cNvSpPr/>
            <p:nvPr/>
          </p:nvSpPr>
          <p:spPr>
            <a:xfrm>
              <a:off x="3626430" y="712987"/>
              <a:ext cx="5405700" cy="3332100"/>
            </a:xfrm>
            <a:prstGeom prst="wedgeRoundRectCallout">
              <a:avLst>
                <a:gd name="adj1" fmla="val -100003"/>
                <a:gd name="adj2" fmla="val 55057"/>
                <a:gd name="adj3" fmla="val 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0" name="Google Shape;190;p23"/>
            <p:cNvPicPr preferRelativeResize="0"/>
            <p:nvPr/>
          </p:nvPicPr>
          <p:blipFill rotWithShape="1">
            <a:blip r:embed="rId4">
              <a:alphaModFix/>
            </a:blip>
            <a:srcRect b="63298"/>
            <a:stretch/>
          </p:blipFill>
          <p:spPr>
            <a:xfrm>
              <a:off x="3929887" y="912050"/>
              <a:ext cx="4910724" cy="291479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91" name="Google Shape;191;p23"/>
          <p:cNvGrpSpPr/>
          <p:nvPr/>
        </p:nvGrpSpPr>
        <p:grpSpPr>
          <a:xfrm>
            <a:off x="4792147" y="-100255"/>
            <a:ext cx="4130634" cy="3743874"/>
            <a:chOff x="4949700" y="-274500"/>
            <a:chExt cx="4421100" cy="4074300"/>
          </a:xfrm>
        </p:grpSpPr>
        <p:sp>
          <p:nvSpPr>
            <p:cNvPr id="192" name="Google Shape;192;p23"/>
            <p:cNvSpPr/>
            <p:nvPr/>
          </p:nvSpPr>
          <p:spPr>
            <a:xfrm>
              <a:off x="4949700" y="-274500"/>
              <a:ext cx="4421100" cy="4074300"/>
            </a:xfrm>
            <a:prstGeom prst="wedgeRoundRectCallout">
              <a:avLst>
                <a:gd name="adj1" fmla="val -84005"/>
                <a:gd name="adj2" fmla="val 47961"/>
                <a:gd name="adj3" fmla="val 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3" name="Google Shape;193;p23"/>
            <p:cNvPicPr preferRelativeResize="0"/>
            <p:nvPr/>
          </p:nvPicPr>
          <p:blipFill rotWithShape="1">
            <a:blip r:embed="rId5">
              <a:alphaModFix/>
            </a:blip>
            <a:srcRect b="27875"/>
            <a:stretch/>
          </p:blipFill>
          <p:spPr>
            <a:xfrm>
              <a:off x="5176490" y="0"/>
              <a:ext cx="3967509" cy="352529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94" name="Google Shape;194;p23"/>
          <p:cNvGrpSpPr/>
          <p:nvPr/>
        </p:nvGrpSpPr>
        <p:grpSpPr>
          <a:xfrm>
            <a:off x="3831775" y="7050"/>
            <a:ext cx="5395200" cy="4234500"/>
            <a:chOff x="861900" y="428475"/>
            <a:chExt cx="5395200" cy="4234500"/>
          </a:xfrm>
        </p:grpSpPr>
        <p:grpSp>
          <p:nvGrpSpPr>
            <p:cNvPr id="195" name="Google Shape;195;p23"/>
            <p:cNvGrpSpPr/>
            <p:nvPr/>
          </p:nvGrpSpPr>
          <p:grpSpPr>
            <a:xfrm>
              <a:off x="861900" y="428475"/>
              <a:ext cx="5395200" cy="4234500"/>
              <a:chOff x="3749025" y="991900"/>
              <a:chExt cx="5395200" cy="4234500"/>
            </a:xfrm>
          </p:grpSpPr>
          <p:sp>
            <p:nvSpPr>
              <p:cNvPr id="196" name="Google Shape;196;p23"/>
              <p:cNvSpPr/>
              <p:nvPr/>
            </p:nvSpPr>
            <p:spPr>
              <a:xfrm>
                <a:off x="3749025" y="991900"/>
                <a:ext cx="5395200" cy="4234500"/>
              </a:xfrm>
              <a:prstGeom prst="wedgeRoundRectCallout">
                <a:avLst>
                  <a:gd name="adj1" fmla="val -62805"/>
                  <a:gd name="adj2" fmla="val 53794"/>
                  <a:gd name="adj3" fmla="val 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3"/>
              <p:cNvSpPr txBox="1"/>
              <p:nvPr/>
            </p:nvSpPr>
            <p:spPr>
              <a:xfrm>
                <a:off x="4124325" y="4540338"/>
                <a:ext cx="46446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u="sng">
                    <a:solidFill>
                      <a:schemeClr val="hlink"/>
                    </a:solidFill>
                    <a:hlinkClick r:id="rId6"/>
                  </a:rPr>
                  <a:t>https://www.youtube.com/watch?v=gPgMW_kheFU&amp;ab_channel=FuzzingLabs-PatrickVentuzelo</a:t>
                </a:r>
                <a:endParaRPr/>
              </a:p>
            </p:txBody>
          </p:sp>
        </p:grpSp>
        <p:pic>
          <p:nvPicPr>
            <p:cNvPr id="198" name="Google Shape;198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80412" y="548477"/>
              <a:ext cx="4758168" cy="35130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8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/>
              <a:t>Collected 462 bugs from 113 contests in Code4rena</a:t>
            </a:r>
            <a:r>
              <a:rPr lang="en"/>
              <a:t>, a highly reputable audit contest platform, specificized for Web 3.0 auditing.</a:t>
            </a:r>
            <a:endParaRPr/>
          </a:p>
        </p:txBody>
      </p:sp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7525" y="513075"/>
            <a:ext cx="2124774" cy="4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0838" y="3135225"/>
            <a:ext cx="1417500" cy="141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4"/>
          <p:cNvCxnSpPr/>
          <p:nvPr/>
        </p:nvCxnSpPr>
        <p:spPr>
          <a:xfrm>
            <a:off x="2713050" y="3579675"/>
            <a:ext cx="1657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p24"/>
          <p:cNvCxnSpPr/>
          <p:nvPr/>
        </p:nvCxnSpPr>
        <p:spPr>
          <a:xfrm>
            <a:off x="5965700" y="3579675"/>
            <a:ext cx="1657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209;p24"/>
          <p:cNvCxnSpPr/>
          <p:nvPr/>
        </p:nvCxnSpPr>
        <p:spPr>
          <a:xfrm>
            <a:off x="5745975" y="4516625"/>
            <a:ext cx="1657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10" name="Google Shape;210;p24"/>
          <p:cNvCxnSpPr/>
          <p:nvPr/>
        </p:nvCxnSpPr>
        <p:spPr>
          <a:xfrm>
            <a:off x="2594788" y="4516625"/>
            <a:ext cx="1657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11" name="Google Shape;211;p24"/>
          <p:cNvSpPr txBox="1"/>
          <p:nvPr/>
        </p:nvSpPr>
        <p:spPr>
          <a:xfrm>
            <a:off x="2484175" y="4116425"/>
            <a:ext cx="221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ill Sans"/>
                <a:ea typeface="Gill Sans"/>
                <a:cs typeface="Gill Sans"/>
                <a:sym typeface="Gill Sans"/>
              </a:rPr>
              <a:t>Award Distribution</a:t>
            </a:r>
            <a:endParaRPr sz="17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5467125" y="4116425"/>
            <a:ext cx="221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ill Sans"/>
                <a:ea typeface="Gill Sans"/>
                <a:cs typeface="Gill Sans"/>
                <a:sym typeface="Gill Sans"/>
              </a:rPr>
              <a:t>Feedback</a:t>
            </a:r>
            <a:endParaRPr sz="17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2356500" y="3080400"/>
            <a:ext cx="221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ill Sans"/>
                <a:ea typeface="Gill Sans"/>
                <a:cs typeface="Gill Sans"/>
                <a:sym typeface="Gill Sans"/>
              </a:rPr>
              <a:t>Bug Reports</a:t>
            </a:r>
            <a:endParaRPr sz="17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5746000" y="3080400"/>
            <a:ext cx="221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ill Sans"/>
                <a:ea typeface="Gill Sans"/>
                <a:cs typeface="Gill Sans"/>
                <a:sym typeface="Gill Sans"/>
              </a:rPr>
              <a:t>Bug Reports</a:t>
            </a:r>
            <a:endParaRPr sz="17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311700" y="1822825"/>
            <a:ext cx="841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Typically Contests are </a:t>
            </a:r>
            <a:r>
              <a:rPr lang="en" sz="1800" u="sng">
                <a:latin typeface="Times New Roman"/>
                <a:ea typeface="Times New Roman"/>
                <a:cs typeface="Times New Roman"/>
                <a:sym typeface="Times New Roman"/>
              </a:rPr>
              <a:t>3-7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days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311700" y="2336225"/>
            <a:ext cx="841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Developers place a </a:t>
            </a:r>
            <a:r>
              <a:rPr lang="en" sz="1800" u="sng">
                <a:latin typeface="Times New Roman"/>
                <a:ea typeface="Times New Roman"/>
                <a:cs typeface="Times New Roman"/>
                <a:sym typeface="Times New Roman"/>
              </a:rPr>
              <a:t>$20K - $1M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bounty to audit a smart contract </a:t>
            </a:r>
            <a:r>
              <a:rPr lang="en" sz="1800" i="1">
                <a:latin typeface="Times New Roman"/>
                <a:ea typeface="Times New Roman"/>
                <a:cs typeface="Times New Roman"/>
                <a:sym typeface="Times New Roman"/>
              </a:rPr>
              <a:t>before deployment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7" name="Google Shape;217;p24"/>
          <p:cNvGrpSpPr/>
          <p:nvPr/>
        </p:nvGrpSpPr>
        <p:grpSpPr>
          <a:xfrm>
            <a:off x="311725" y="2797925"/>
            <a:ext cx="2283075" cy="1800400"/>
            <a:chOff x="311725" y="2797925"/>
            <a:chExt cx="2283075" cy="1800400"/>
          </a:xfrm>
        </p:grpSpPr>
        <p:pic>
          <p:nvPicPr>
            <p:cNvPr id="218" name="Google Shape;218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1725" y="3089625"/>
              <a:ext cx="2283075" cy="150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24"/>
            <p:cNvSpPr txBox="1"/>
            <p:nvPr/>
          </p:nvSpPr>
          <p:spPr>
            <a:xfrm>
              <a:off x="744513" y="2797925"/>
              <a:ext cx="141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Times New Roman"/>
                  <a:ea typeface="Times New Roman"/>
                  <a:cs typeface="Times New Roman"/>
                  <a:sym typeface="Times New Roman"/>
                </a:rPr>
                <a:t>Participants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20" name="Google Shape;220;p24"/>
          <p:cNvGrpSpPr/>
          <p:nvPr/>
        </p:nvGrpSpPr>
        <p:grpSpPr>
          <a:xfrm>
            <a:off x="7800875" y="2571750"/>
            <a:ext cx="1047425" cy="2360225"/>
            <a:chOff x="7800875" y="2571750"/>
            <a:chExt cx="1047425" cy="2360225"/>
          </a:xfrm>
        </p:grpSpPr>
        <p:pic>
          <p:nvPicPr>
            <p:cNvPr id="221" name="Google Shape;221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00875" y="2849625"/>
              <a:ext cx="987000" cy="208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24"/>
            <p:cNvSpPr txBox="1"/>
            <p:nvPr/>
          </p:nvSpPr>
          <p:spPr>
            <a:xfrm>
              <a:off x="7961500" y="2571750"/>
              <a:ext cx="886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Times New Roman"/>
                  <a:ea typeface="Times New Roman"/>
                  <a:cs typeface="Times New Roman"/>
                  <a:sym typeface="Times New Roman"/>
                </a:rPr>
                <a:t>Judges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1656</Words>
  <Application>Microsoft Office PowerPoint</Application>
  <PresentationFormat>On-screen Show (16:9)</PresentationFormat>
  <Paragraphs>225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Trebuchet MS</vt:lpstr>
      <vt:lpstr>Gill Sans</vt:lpstr>
      <vt:lpstr>Calibri</vt:lpstr>
      <vt:lpstr>Arial</vt:lpstr>
      <vt:lpstr>Times New Roman</vt:lpstr>
      <vt:lpstr>Office Theme</vt:lpstr>
      <vt:lpstr>Demystifying Exploitable Bugs in  Smart Contracts</vt:lpstr>
      <vt:lpstr>Smart Contracts</vt:lpstr>
      <vt:lpstr>Smart Contract Security Vulnerabilities</vt:lpstr>
      <vt:lpstr>Difference from Traditional Vulnerabilities</vt:lpstr>
      <vt:lpstr>Threat Model</vt:lpstr>
      <vt:lpstr>Research Questions</vt:lpstr>
      <vt:lpstr>Research Questions</vt:lpstr>
      <vt:lpstr>Our Impact</vt:lpstr>
      <vt:lpstr>Data Collection</vt:lpstr>
      <vt:lpstr>Data Collection</vt:lpstr>
      <vt:lpstr>Data Collection</vt:lpstr>
      <vt:lpstr>RQ1: How effective are the existing tools?</vt:lpstr>
      <vt:lpstr>An example of a smart contract functional bug</vt:lpstr>
      <vt:lpstr>RQ1: How effective are the existing tools?</vt:lpstr>
      <vt:lpstr>RQ2: Machine Unauditable Bugs</vt:lpstr>
      <vt:lpstr>RQ2: Machine Unauditable Bugs</vt:lpstr>
      <vt:lpstr>RQ2: Machine Unauditable Bugs</vt:lpstr>
      <vt:lpstr>RQ2: Machine Unauditable Bugs</vt:lpstr>
      <vt:lpstr>RQ2: Machine Unauditable Bugs</vt:lpstr>
      <vt:lpstr>RQ2: Machine Unauditable Bugs</vt:lpstr>
      <vt:lpstr>RQ2: Machine Unauditable Bugs</vt:lpstr>
      <vt:lpstr>RQ2:Machine Unauditable Bugs</vt:lpstr>
      <vt:lpstr>RQ2: Machine Unauditable Bugs</vt:lpstr>
      <vt:lpstr>Guided Auditing!</vt:lpstr>
      <vt:lpstr>Take Away</vt:lpstr>
      <vt:lpstr>Related Works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Demystifying Exploitable Bugs in  Smart Contracts</dc:title>
  <dc:creator>Brian Zhang</dc:creator>
  <cp:lastModifiedBy>Brian Zhang</cp:lastModifiedBy>
  <cp:revision>2</cp:revision>
  <dcterms:modified xsi:type="dcterms:W3CDTF">2023-11-29T20:57:45Z</dcterms:modified>
</cp:coreProperties>
</file>